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4" r:id="rId5"/>
  </p:sldMasterIdLst>
  <p:notesMasterIdLst>
    <p:notesMasterId r:id="rId40"/>
  </p:notesMasterIdLst>
  <p:sldIdLst>
    <p:sldId id="2145705863" r:id="rId6"/>
    <p:sldId id="2145705864" r:id="rId7"/>
    <p:sldId id="2145705865" r:id="rId8"/>
    <p:sldId id="2145705869" r:id="rId9"/>
    <p:sldId id="263" r:id="rId10"/>
    <p:sldId id="266" r:id="rId11"/>
    <p:sldId id="265" r:id="rId12"/>
    <p:sldId id="2145705870" r:id="rId13"/>
    <p:sldId id="268" r:id="rId14"/>
    <p:sldId id="269" r:id="rId15"/>
    <p:sldId id="271" r:id="rId16"/>
    <p:sldId id="2145705867" r:id="rId17"/>
    <p:sldId id="2147481248" r:id="rId18"/>
    <p:sldId id="2147481249" r:id="rId19"/>
    <p:sldId id="2147481250" r:id="rId20"/>
    <p:sldId id="2147481251" r:id="rId21"/>
    <p:sldId id="2147481252" r:id="rId22"/>
    <p:sldId id="2145705868" r:id="rId23"/>
    <p:sldId id="2147481255" r:id="rId24"/>
    <p:sldId id="292" r:id="rId25"/>
    <p:sldId id="293" r:id="rId26"/>
    <p:sldId id="294" r:id="rId27"/>
    <p:sldId id="295" r:id="rId28"/>
    <p:sldId id="296" r:id="rId29"/>
    <p:sldId id="297" r:id="rId30"/>
    <p:sldId id="298" r:id="rId31"/>
    <p:sldId id="299" r:id="rId32"/>
    <p:sldId id="2147481253" r:id="rId33"/>
    <p:sldId id="2147481254" r:id="rId34"/>
    <p:sldId id="2147481256" r:id="rId35"/>
    <p:sldId id="2145705866" r:id="rId36"/>
    <p:sldId id="2147481257" r:id="rId37"/>
    <p:sldId id="2147481259" r:id="rId38"/>
    <p:sldId id="20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amp; Context" id="{6533CB1D-1263-AF4D-90CD-7B35B3BBF432}">
          <p14:sldIdLst>
            <p14:sldId id="2145705863"/>
            <p14:sldId id="2145705864"/>
            <p14:sldId id="2145705865"/>
          </p14:sldIdLst>
        </p14:section>
        <p14:section name="The Evolution of Architecture" id="{E65A1F6C-8548-7C45-8712-97A2F1E29F3E}">
          <p14:sldIdLst>
            <p14:sldId id="2145705869"/>
            <p14:sldId id="263"/>
            <p14:sldId id="266"/>
            <p14:sldId id="265"/>
            <p14:sldId id="2145705870"/>
            <p14:sldId id="268"/>
            <p14:sldId id="269"/>
            <p14:sldId id="271"/>
          </p14:sldIdLst>
        </p14:section>
        <p14:section name="What is Event-Driven Architecture" id="{6A2882EA-20EE-D845-9492-D9217EF6D3D5}">
          <p14:sldIdLst>
            <p14:sldId id="2145705867"/>
            <p14:sldId id="2147481248"/>
            <p14:sldId id="2147481249"/>
            <p14:sldId id="2147481250"/>
            <p14:sldId id="2147481251"/>
            <p14:sldId id="2147481252"/>
          </p14:sldIdLst>
        </p14:section>
        <p14:section name="Design Patterns &amp; Architectural Decisions" id="{1CB69306-1F7C-B34D-9D80-5322E3B13847}">
          <p14:sldIdLst>
            <p14:sldId id="2145705868"/>
            <p14:sldId id="2147481255"/>
            <p14:sldId id="292"/>
            <p14:sldId id="293"/>
            <p14:sldId id="294"/>
            <p14:sldId id="295"/>
            <p14:sldId id="296"/>
            <p14:sldId id="297"/>
            <p14:sldId id="298"/>
            <p14:sldId id="299"/>
            <p14:sldId id="2147481253"/>
            <p14:sldId id="2147481254"/>
            <p14:sldId id="2147481256"/>
          </p14:sldIdLst>
        </p14:section>
        <p14:section name="Sample Implmementation" id="{3AFC039D-E0AA-D241-BE44-3AF788A1D3B5}">
          <p14:sldIdLst>
            <p14:sldId id="2145705866"/>
          </p14:sldIdLst>
        </p14:section>
        <p14:section name="Lessons Learned &amp; Real-World TIps" id="{614CC209-ADE9-174D-831F-8CC22128F9B6}">
          <p14:sldIdLst>
            <p14:sldId id="2147481257"/>
            <p14:sldId id="2147481259"/>
            <p14:sldId id="208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Ujvagi" initials="TU" lastIdx="10" clrIdx="0"/>
  <p:cmAuthor id="2" name="Lisette Albert" initials="LA" lastIdx="2" clrIdx="1"/>
  <p:cmAuthor id="3" name="Joshua Hunt" initials="JH [2]" lastIdx="1" clrIdx="2">
    <p:extLst>
      <p:ext uri="{19B8F6BF-5375-455C-9EA6-DF929625EA0E}">
        <p15:presenceInfo xmlns:p15="http://schemas.microsoft.com/office/powerpoint/2012/main" userId="Joshua H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C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p:restoredTop sz="95479"/>
  </p:normalViewPr>
  <p:slideViewPr>
    <p:cSldViewPr snapToGrid="0">
      <p:cViewPr varScale="1">
        <p:scale>
          <a:sx n="117" d="100"/>
          <a:sy n="117" d="100"/>
        </p:scale>
        <p:origin x="9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6680B-6C85-4D31-BAE3-6056ACF6F61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8BE813E-481D-4DE6-A778-F55574B3D67C}">
      <dgm:prSet/>
      <dgm:spPr/>
      <dgm:t>
        <a:bodyPr/>
        <a:lstStyle/>
        <a:p>
          <a:r>
            <a:rPr lang="en-US" b="0" i="0"/>
            <a:t>A product of our agile approach to our projects…smaller features finished earlier. </a:t>
          </a:r>
          <a:endParaRPr lang="en-US"/>
        </a:p>
      </dgm:t>
    </dgm:pt>
    <dgm:pt modelId="{9E26FC30-7E04-47AB-B09D-14801236C4C2}" type="parTrans" cxnId="{D43C11F3-A5BE-4F24-8DB1-5DA7A2B3ECE1}">
      <dgm:prSet/>
      <dgm:spPr/>
      <dgm:t>
        <a:bodyPr/>
        <a:lstStyle/>
        <a:p>
          <a:endParaRPr lang="en-US"/>
        </a:p>
      </dgm:t>
    </dgm:pt>
    <dgm:pt modelId="{C59DDF3F-D063-4F9B-B234-E02421FE8CA9}" type="sibTrans" cxnId="{D43C11F3-A5BE-4F24-8DB1-5DA7A2B3ECE1}">
      <dgm:prSet/>
      <dgm:spPr/>
      <dgm:t>
        <a:bodyPr/>
        <a:lstStyle/>
        <a:p>
          <a:endParaRPr lang="en-US"/>
        </a:p>
      </dgm:t>
    </dgm:pt>
    <dgm:pt modelId="{3E7A5513-79F7-44A8-9AFB-0B016A5FFB09}">
      <dgm:prSet/>
      <dgm:spPr/>
      <dgm:t>
        <a:bodyPr/>
        <a:lstStyle/>
        <a:p>
          <a:r>
            <a:rPr lang="en-US" b="0" i="0"/>
            <a:t>Our business users frequently need to move faster than we can support.</a:t>
          </a:r>
          <a:endParaRPr lang="en-US"/>
        </a:p>
      </dgm:t>
    </dgm:pt>
    <dgm:pt modelId="{2F2498FD-6577-4DF8-BC25-0E19FF55392C}" type="parTrans" cxnId="{002521F0-0B4A-472E-86C3-D511A41ECB99}">
      <dgm:prSet/>
      <dgm:spPr/>
      <dgm:t>
        <a:bodyPr/>
        <a:lstStyle/>
        <a:p>
          <a:endParaRPr lang="en-US"/>
        </a:p>
      </dgm:t>
    </dgm:pt>
    <dgm:pt modelId="{D00E3756-1461-4B6E-BB76-E755686148F2}" type="sibTrans" cxnId="{002521F0-0B4A-472E-86C3-D511A41ECB99}">
      <dgm:prSet/>
      <dgm:spPr/>
      <dgm:t>
        <a:bodyPr/>
        <a:lstStyle/>
        <a:p>
          <a:endParaRPr lang="en-US"/>
        </a:p>
      </dgm:t>
    </dgm:pt>
    <dgm:pt modelId="{EB0B3B9F-8283-4DDD-96B8-FBD9B1C0DC18}">
      <dgm:prSet/>
      <dgm:spPr/>
      <dgm:t>
        <a:bodyPr/>
        <a:lstStyle/>
        <a:p>
          <a:r>
            <a:rPr lang="en-US" b="0" i="0"/>
            <a:t>The goal is to deploy more often…this often is hard with monoliths.</a:t>
          </a:r>
          <a:endParaRPr lang="en-US"/>
        </a:p>
      </dgm:t>
    </dgm:pt>
    <dgm:pt modelId="{DF2F4E52-DE74-4A8D-9F8C-F763A30214D6}" type="parTrans" cxnId="{0B4BDC71-7122-4307-834D-4CC25D500A09}">
      <dgm:prSet/>
      <dgm:spPr/>
      <dgm:t>
        <a:bodyPr/>
        <a:lstStyle/>
        <a:p>
          <a:endParaRPr lang="en-US"/>
        </a:p>
      </dgm:t>
    </dgm:pt>
    <dgm:pt modelId="{211CA01E-F464-44A2-A597-B06C0C64DD0E}" type="sibTrans" cxnId="{0B4BDC71-7122-4307-834D-4CC25D500A09}">
      <dgm:prSet/>
      <dgm:spPr/>
      <dgm:t>
        <a:bodyPr/>
        <a:lstStyle/>
        <a:p>
          <a:endParaRPr lang="en-US"/>
        </a:p>
      </dgm:t>
    </dgm:pt>
    <dgm:pt modelId="{46C6771B-D04B-48DB-8754-A2F199456365}">
      <dgm:prSet/>
      <dgm:spPr/>
      <dgm:t>
        <a:bodyPr/>
        <a:lstStyle/>
        <a:p>
          <a:r>
            <a:rPr lang="en-US" b="1" i="0" dirty="0"/>
            <a:t>One solution is to have smaller (and smaller) applications.</a:t>
          </a:r>
          <a:endParaRPr lang="en-US" b="1" dirty="0"/>
        </a:p>
      </dgm:t>
    </dgm:pt>
    <dgm:pt modelId="{055649A2-18B3-4E8F-ACA4-14FE765EFBFE}" type="parTrans" cxnId="{7804AB51-62D8-4DAA-94A8-48FD15F0BA95}">
      <dgm:prSet/>
      <dgm:spPr/>
      <dgm:t>
        <a:bodyPr/>
        <a:lstStyle/>
        <a:p>
          <a:endParaRPr lang="en-US"/>
        </a:p>
      </dgm:t>
    </dgm:pt>
    <dgm:pt modelId="{A2C26F6E-DAA9-482D-81B1-DF1465324FB7}" type="sibTrans" cxnId="{7804AB51-62D8-4DAA-94A8-48FD15F0BA95}">
      <dgm:prSet/>
      <dgm:spPr/>
      <dgm:t>
        <a:bodyPr/>
        <a:lstStyle/>
        <a:p>
          <a:endParaRPr lang="en-US"/>
        </a:p>
      </dgm:t>
    </dgm:pt>
    <dgm:pt modelId="{54A71ACE-8FF5-AA45-83B7-906F45204C07}" type="pres">
      <dgm:prSet presAssocID="{FA86680B-6C85-4D31-BAE3-6056ACF6F616}" presName="vert0" presStyleCnt="0">
        <dgm:presLayoutVars>
          <dgm:dir/>
          <dgm:animOne val="branch"/>
          <dgm:animLvl val="lvl"/>
        </dgm:presLayoutVars>
      </dgm:prSet>
      <dgm:spPr/>
    </dgm:pt>
    <dgm:pt modelId="{B43A1816-39CC-154F-B911-0BA243FB9238}" type="pres">
      <dgm:prSet presAssocID="{78BE813E-481D-4DE6-A778-F55574B3D67C}" presName="thickLine" presStyleLbl="alignNode1" presStyleIdx="0" presStyleCnt="4"/>
      <dgm:spPr/>
    </dgm:pt>
    <dgm:pt modelId="{BEE2E0F7-1EFA-484D-8D06-2DB6BC6A7CDA}" type="pres">
      <dgm:prSet presAssocID="{78BE813E-481D-4DE6-A778-F55574B3D67C}" presName="horz1" presStyleCnt="0"/>
      <dgm:spPr/>
    </dgm:pt>
    <dgm:pt modelId="{DAD14E22-9EBD-2D43-A76B-AD1A58B8B469}" type="pres">
      <dgm:prSet presAssocID="{78BE813E-481D-4DE6-A778-F55574B3D67C}" presName="tx1" presStyleLbl="revTx" presStyleIdx="0" presStyleCnt="4"/>
      <dgm:spPr/>
    </dgm:pt>
    <dgm:pt modelId="{A7B6C49C-5E81-334A-BDD1-F2114A806B3B}" type="pres">
      <dgm:prSet presAssocID="{78BE813E-481D-4DE6-A778-F55574B3D67C}" presName="vert1" presStyleCnt="0"/>
      <dgm:spPr/>
    </dgm:pt>
    <dgm:pt modelId="{0502A87E-B728-884D-BCF8-26793C5E22CF}" type="pres">
      <dgm:prSet presAssocID="{3E7A5513-79F7-44A8-9AFB-0B016A5FFB09}" presName="thickLine" presStyleLbl="alignNode1" presStyleIdx="1" presStyleCnt="4"/>
      <dgm:spPr/>
    </dgm:pt>
    <dgm:pt modelId="{637F952C-6495-2E4D-B76C-DAB39AA48E87}" type="pres">
      <dgm:prSet presAssocID="{3E7A5513-79F7-44A8-9AFB-0B016A5FFB09}" presName="horz1" presStyleCnt="0"/>
      <dgm:spPr/>
    </dgm:pt>
    <dgm:pt modelId="{42D80CC7-905D-6A46-8837-46034EECE95F}" type="pres">
      <dgm:prSet presAssocID="{3E7A5513-79F7-44A8-9AFB-0B016A5FFB09}" presName="tx1" presStyleLbl="revTx" presStyleIdx="1" presStyleCnt="4"/>
      <dgm:spPr/>
    </dgm:pt>
    <dgm:pt modelId="{A800678E-6672-524C-A541-887356841C12}" type="pres">
      <dgm:prSet presAssocID="{3E7A5513-79F7-44A8-9AFB-0B016A5FFB09}" presName="vert1" presStyleCnt="0"/>
      <dgm:spPr/>
    </dgm:pt>
    <dgm:pt modelId="{85EECC65-3073-524C-A4B6-D3AFF5013F8A}" type="pres">
      <dgm:prSet presAssocID="{EB0B3B9F-8283-4DDD-96B8-FBD9B1C0DC18}" presName="thickLine" presStyleLbl="alignNode1" presStyleIdx="2" presStyleCnt="4"/>
      <dgm:spPr/>
    </dgm:pt>
    <dgm:pt modelId="{2B945BFC-2B6A-2E45-98C8-DF6988E4BA79}" type="pres">
      <dgm:prSet presAssocID="{EB0B3B9F-8283-4DDD-96B8-FBD9B1C0DC18}" presName="horz1" presStyleCnt="0"/>
      <dgm:spPr/>
    </dgm:pt>
    <dgm:pt modelId="{F7A8954C-0644-7B46-8693-A269E48C00B1}" type="pres">
      <dgm:prSet presAssocID="{EB0B3B9F-8283-4DDD-96B8-FBD9B1C0DC18}" presName="tx1" presStyleLbl="revTx" presStyleIdx="2" presStyleCnt="4"/>
      <dgm:spPr/>
    </dgm:pt>
    <dgm:pt modelId="{F73D0720-CC18-8043-A25C-2117FA2E32E9}" type="pres">
      <dgm:prSet presAssocID="{EB0B3B9F-8283-4DDD-96B8-FBD9B1C0DC18}" presName="vert1" presStyleCnt="0"/>
      <dgm:spPr/>
    </dgm:pt>
    <dgm:pt modelId="{9129A948-BFE5-0E46-B990-65FC10766DA6}" type="pres">
      <dgm:prSet presAssocID="{46C6771B-D04B-48DB-8754-A2F199456365}" presName="thickLine" presStyleLbl="alignNode1" presStyleIdx="3" presStyleCnt="4"/>
      <dgm:spPr/>
    </dgm:pt>
    <dgm:pt modelId="{8A8A58C5-F9F5-934B-B15A-804025574EE6}" type="pres">
      <dgm:prSet presAssocID="{46C6771B-D04B-48DB-8754-A2F199456365}" presName="horz1" presStyleCnt="0"/>
      <dgm:spPr/>
    </dgm:pt>
    <dgm:pt modelId="{C4BA05D5-0467-7648-BF5B-84F33DD664EE}" type="pres">
      <dgm:prSet presAssocID="{46C6771B-D04B-48DB-8754-A2F199456365}" presName="tx1" presStyleLbl="revTx" presStyleIdx="3" presStyleCnt="4"/>
      <dgm:spPr/>
    </dgm:pt>
    <dgm:pt modelId="{1FC87482-06C1-114B-A1BC-B12F89A2347B}" type="pres">
      <dgm:prSet presAssocID="{46C6771B-D04B-48DB-8754-A2F199456365}" presName="vert1" presStyleCnt="0"/>
      <dgm:spPr/>
    </dgm:pt>
  </dgm:ptLst>
  <dgm:cxnLst>
    <dgm:cxn modelId="{7702EB06-C7D3-9143-BC92-861D1AABDEB0}" type="presOf" srcId="{78BE813E-481D-4DE6-A778-F55574B3D67C}" destId="{DAD14E22-9EBD-2D43-A76B-AD1A58B8B469}" srcOrd="0" destOrd="0" presId="urn:microsoft.com/office/officeart/2008/layout/LinedList"/>
    <dgm:cxn modelId="{7804AB51-62D8-4DAA-94A8-48FD15F0BA95}" srcId="{FA86680B-6C85-4D31-BAE3-6056ACF6F616}" destId="{46C6771B-D04B-48DB-8754-A2F199456365}" srcOrd="3" destOrd="0" parTransId="{055649A2-18B3-4E8F-ACA4-14FE765EFBFE}" sibTransId="{A2C26F6E-DAA9-482D-81B1-DF1465324FB7}"/>
    <dgm:cxn modelId="{0B4BDC71-7122-4307-834D-4CC25D500A09}" srcId="{FA86680B-6C85-4D31-BAE3-6056ACF6F616}" destId="{EB0B3B9F-8283-4DDD-96B8-FBD9B1C0DC18}" srcOrd="2" destOrd="0" parTransId="{DF2F4E52-DE74-4A8D-9F8C-F763A30214D6}" sibTransId="{211CA01E-F464-44A2-A597-B06C0C64DD0E}"/>
    <dgm:cxn modelId="{F84A4F90-35B0-754E-A6AA-DE55ED0D6C93}" type="presOf" srcId="{EB0B3B9F-8283-4DDD-96B8-FBD9B1C0DC18}" destId="{F7A8954C-0644-7B46-8693-A269E48C00B1}" srcOrd="0" destOrd="0" presId="urn:microsoft.com/office/officeart/2008/layout/LinedList"/>
    <dgm:cxn modelId="{98B871C5-570F-4344-94BC-BF9D18C4274A}" type="presOf" srcId="{46C6771B-D04B-48DB-8754-A2F199456365}" destId="{C4BA05D5-0467-7648-BF5B-84F33DD664EE}" srcOrd="0" destOrd="0" presId="urn:microsoft.com/office/officeart/2008/layout/LinedList"/>
    <dgm:cxn modelId="{6731B5CB-73EB-0C4A-9EC2-89332E23CFFF}" type="presOf" srcId="{3E7A5513-79F7-44A8-9AFB-0B016A5FFB09}" destId="{42D80CC7-905D-6A46-8837-46034EECE95F}" srcOrd="0" destOrd="0" presId="urn:microsoft.com/office/officeart/2008/layout/LinedList"/>
    <dgm:cxn modelId="{73A3C3E5-4906-CC4D-940F-E3542D8578B5}" type="presOf" srcId="{FA86680B-6C85-4D31-BAE3-6056ACF6F616}" destId="{54A71ACE-8FF5-AA45-83B7-906F45204C07}" srcOrd="0" destOrd="0" presId="urn:microsoft.com/office/officeart/2008/layout/LinedList"/>
    <dgm:cxn modelId="{002521F0-0B4A-472E-86C3-D511A41ECB99}" srcId="{FA86680B-6C85-4D31-BAE3-6056ACF6F616}" destId="{3E7A5513-79F7-44A8-9AFB-0B016A5FFB09}" srcOrd="1" destOrd="0" parTransId="{2F2498FD-6577-4DF8-BC25-0E19FF55392C}" sibTransId="{D00E3756-1461-4B6E-BB76-E755686148F2}"/>
    <dgm:cxn modelId="{D43C11F3-A5BE-4F24-8DB1-5DA7A2B3ECE1}" srcId="{FA86680B-6C85-4D31-BAE3-6056ACF6F616}" destId="{78BE813E-481D-4DE6-A778-F55574B3D67C}" srcOrd="0" destOrd="0" parTransId="{9E26FC30-7E04-47AB-B09D-14801236C4C2}" sibTransId="{C59DDF3F-D063-4F9B-B234-E02421FE8CA9}"/>
    <dgm:cxn modelId="{98E28A1C-3191-1848-A32E-4AA42E349220}" type="presParOf" srcId="{54A71ACE-8FF5-AA45-83B7-906F45204C07}" destId="{B43A1816-39CC-154F-B911-0BA243FB9238}" srcOrd="0" destOrd="0" presId="urn:microsoft.com/office/officeart/2008/layout/LinedList"/>
    <dgm:cxn modelId="{33F587C1-40AE-004D-92D9-D7607D3AA953}" type="presParOf" srcId="{54A71ACE-8FF5-AA45-83B7-906F45204C07}" destId="{BEE2E0F7-1EFA-484D-8D06-2DB6BC6A7CDA}" srcOrd="1" destOrd="0" presId="urn:microsoft.com/office/officeart/2008/layout/LinedList"/>
    <dgm:cxn modelId="{2DC936EE-586E-DB4D-9CF3-50E528E52D0D}" type="presParOf" srcId="{BEE2E0F7-1EFA-484D-8D06-2DB6BC6A7CDA}" destId="{DAD14E22-9EBD-2D43-A76B-AD1A58B8B469}" srcOrd="0" destOrd="0" presId="urn:microsoft.com/office/officeart/2008/layout/LinedList"/>
    <dgm:cxn modelId="{7D5244D2-E3AB-BE43-8E87-6CAFF0597C42}" type="presParOf" srcId="{BEE2E0F7-1EFA-484D-8D06-2DB6BC6A7CDA}" destId="{A7B6C49C-5E81-334A-BDD1-F2114A806B3B}" srcOrd="1" destOrd="0" presId="urn:microsoft.com/office/officeart/2008/layout/LinedList"/>
    <dgm:cxn modelId="{C3B852C3-0625-B249-A498-2FC5746BFC51}" type="presParOf" srcId="{54A71ACE-8FF5-AA45-83B7-906F45204C07}" destId="{0502A87E-B728-884D-BCF8-26793C5E22CF}" srcOrd="2" destOrd="0" presId="urn:microsoft.com/office/officeart/2008/layout/LinedList"/>
    <dgm:cxn modelId="{D3F33A43-8C28-3141-AD2E-A8BE4DBDF347}" type="presParOf" srcId="{54A71ACE-8FF5-AA45-83B7-906F45204C07}" destId="{637F952C-6495-2E4D-B76C-DAB39AA48E87}" srcOrd="3" destOrd="0" presId="urn:microsoft.com/office/officeart/2008/layout/LinedList"/>
    <dgm:cxn modelId="{72405771-5850-0840-8542-89ECD37D82C2}" type="presParOf" srcId="{637F952C-6495-2E4D-B76C-DAB39AA48E87}" destId="{42D80CC7-905D-6A46-8837-46034EECE95F}" srcOrd="0" destOrd="0" presId="urn:microsoft.com/office/officeart/2008/layout/LinedList"/>
    <dgm:cxn modelId="{40DEFD81-8767-9C4E-906A-308885B2847A}" type="presParOf" srcId="{637F952C-6495-2E4D-B76C-DAB39AA48E87}" destId="{A800678E-6672-524C-A541-887356841C12}" srcOrd="1" destOrd="0" presId="urn:microsoft.com/office/officeart/2008/layout/LinedList"/>
    <dgm:cxn modelId="{1F3272C1-641E-964D-ADD9-E231CBC77097}" type="presParOf" srcId="{54A71ACE-8FF5-AA45-83B7-906F45204C07}" destId="{85EECC65-3073-524C-A4B6-D3AFF5013F8A}" srcOrd="4" destOrd="0" presId="urn:microsoft.com/office/officeart/2008/layout/LinedList"/>
    <dgm:cxn modelId="{0A31FAC1-CBD6-6B4F-AE96-1FF58685F218}" type="presParOf" srcId="{54A71ACE-8FF5-AA45-83B7-906F45204C07}" destId="{2B945BFC-2B6A-2E45-98C8-DF6988E4BA79}" srcOrd="5" destOrd="0" presId="urn:microsoft.com/office/officeart/2008/layout/LinedList"/>
    <dgm:cxn modelId="{0DE1A4C4-FA29-4749-BD7C-9EF49E2CE497}" type="presParOf" srcId="{2B945BFC-2B6A-2E45-98C8-DF6988E4BA79}" destId="{F7A8954C-0644-7B46-8693-A269E48C00B1}" srcOrd="0" destOrd="0" presId="urn:microsoft.com/office/officeart/2008/layout/LinedList"/>
    <dgm:cxn modelId="{35E8A834-D701-114D-BE2A-A977A20CDDDB}" type="presParOf" srcId="{2B945BFC-2B6A-2E45-98C8-DF6988E4BA79}" destId="{F73D0720-CC18-8043-A25C-2117FA2E32E9}" srcOrd="1" destOrd="0" presId="urn:microsoft.com/office/officeart/2008/layout/LinedList"/>
    <dgm:cxn modelId="{4681EC16-F40D-3F43-B951-0AA602A5CFEF}" type="presParOf" srcId="{54A71ACE-8FF5-AA45-83B7-906F45204C07}" destId="{9129A948-BFE5-0E46-B990-65FC10766DA6}" srcOrd="6" destOrd="0" presId="urn:microsoft.com/office/officeart/2008/layout/LinedList"/>
    <dgm:cxn modelId="{31404456-2A12-1F4D-9564-6FAEF102FB91}" type="presParOf" srcId="{54A71ACE-8FF5-AA45-83B7-906F45204C07}" destId="{8A8A58C5-F9F5-934B-B15A-804025574EE6}" srcOrd="7" destOrd="0" presId="urn:microsoft.com/office/officeart/2008/layout/LinedList"/>
    <dgm:cxn modelId="{3E4833B7-01AA-FF43-823E-1E6F3B207F67}" type="presParOf" srcId="{8A8A58C5-F9F5-934B-B15A-804025574EE6}" destId="{C4BA05D5-0467-7648-BF5B-84F33DD664EE}" srcOrd="0" destOrd="0" presId="urn:microsoft.com/office/officeart/2008/layout/LinedList"/>
    <dgm:cxn modelId="{1EB47C6A-8633-4542-88A9-66EC9AF3235B}" type="presParOf" srcId="{8A8A58C5-F9F5-934B-B15A-804025574EE6}" destId="{1FC87482-06C1-114B-A1BC-B12F89A2347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73855E-63FF-4A39-AB39-1C1397356F28}"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50981F6D-D0ED-4777-8A70-842629943B0B}">
      <dgm:prSet/>
      <dgm:spPr/>
      <dgm:t>
        <a:bodyPr/>
        <a:lstStyle/>
        <a:p>
          <a:r>
            <a:rPr lang="en-US" dirty="0"/>
            <a:t>Domain – communicate a domain state change</a:t>
          </a:r>
        </a:p>
      </dgm:t>
    </dgm:pt>
    <dgm:pt modelId="{B19C2E6C-719F-4367-B09F-AB6973E2C990}" type="parTrans" cxnId="{231FF05E-4E32-4D93-97EE-74820503663D}">
      <dgm:prSet/>
      <dgm:spPr/>
      <dgm:t>
        <a:bodyPr/>
        <a:lstStyle/>
        <a:p>
          <a:endParaRPr lang="en-US"/>
        </a:p>
      </dgm:t>
    </dgm:pt>
    <dgm:pt modelId="{06BC3351-4299-494D-A69B-F78680040C68}" type="sibTrans" cxnId="{231FF05E-4E32-4D93-97EE-74820503663D}">
      <dgm:prSet/>
      <dgm:spPr/>
      <dgm:t>
        <a:bodyPr/>
        <a:lstStyle/>
        <a:p>
          <a:endParaRPr lang="en-US"/>
        </a:p>
      </dgm:t>
    </dgm:pt>
    <dgm:pt modelId="{9D5BC889-13DF-40F6-B16A-737A718F0AE0}">
      <dgm:prSet/>
      <dgm:spPr/>
      <dgm:t>
        <a:bodyPr/>
        <a:lstStyle/>
        <a:p>
          <a:r>
            <a:rPr lang="en-US"/>
            <a:t>Integration – notify of changed across domains/networks</a:t>
          </a:r>
        </a:p>
      </dgm:t>
    </dgm:pt>
    <dgm:pt modelId="{90D6C356-1B58-4C50-9F8E-9FD28426D17B}" type="parTrans" cxnId="{D009BF50-CDE4-4635-B370-188470CA5A8D}">
      <dgm:prSet/>
      <dgm:spPr/>
      <dgm:t>
        <a:bodyPr/>
        <a:lstStyle/>
        <a:p>
          <a:endParaRPr lang="en-US"/>
        </a:p>
      </dgm:t>
    </dgm:pt>
    <dgm:pt modelId="{421F8AAE-D810-45D1-8DA9-3B140368CB3A}" type="sibTrans" cxnId="{D009BF50-CDE4-4635-B370-188470CA5A8D}">
      <dgm:prSet/>
      <dgm:spPr/>
      <dgm:t>
        <a:bodyPr/>
        <a:lstStyle/>
        <a:p>
          <a:endParaRPr lang="en-US"/>
        </a:p>
      </dgm:t>
    </dgm:pt>
    <dgm:pt modelId="{7DCCDEAF-AA64-4C4B-8B55-C8A66CE6E3DA}">
      <dgm:prSet/>
      <dgm:spPr/>
      <dgm:t>
        <a:bodyPr/>
        <a:lstStyle/>
        <a:p>
          <a:r>
            <a:rPr lang="en-US" dirty="0"/>
            <a:t>System - telemetry</a:t>
          </a:r>
        </a:p>
      </dgm:t>
    </dgm:pt>
    <dgm:pt modelId="{BAF64D69-69E5-4011-9129-958655B1B311}" type="parTrans" cxnId="{96652538-8B5F-42D3-A737-D6D0D2408171}">
      <dgm:prSet/>
      <dgm:spPr/>
      <dgm:t>
        <a:bodyPr/>
        <a:lstStyle/>
        <a:p>
          <a:endParaRPr lang="en-US"/>
        </a:p>
      </dgm:t>
    </dgm:pt>
    <dgm:pt modelId="{87E8CFA9-3159-4825-B00F-2D88552DEE42}" type="sibTrans" cxnId="{96652538-8B5F-42D3-A737-D6D0D2408171}">
      <dgm:prSet/>
      <dgm:spPr/>
      <dgm:t>
        <a:bodyPr/>
        <a:lstStyle/>
        <a:p>
          <a:endParaRPr lang="en-US"/>
        </a:p>
      </dgm:t>
    </dgm:pt>
    <dgm:pt modelId="{128A4ECB-744F-4F54-B1C1-3C1B1CD69ABD}">
      <dgm:prSet/>
      <dgm:spPr/>
      <dgm:t>
        <a:bodyPr/>
        <a:lstStyle/>
        <a:p>
          <a:r>
            <a:rPr lang="en-US"/>
            <a:t>Temporal – scheduled</a:t>
          </a:r>
        </a:p>
      </dgm:t>
    </dgm:pt>
    <dgm:pt modelId="{AC4DE722-C949-44AB-819D-A1518113BB9C}" type="parTrans" cxnId="{E6DC7866-A943-4DA3-AF10-7BE2B4934425}">
      <dgm:prSet/>
      <dgm:spPr/>
      <dgm:t>
        <a:bodyPr/>
        <a:lstStyle/>
        <a:p>
          <a:endParaRPr lang="en-US"/>
        </a:p>
      </dgm:t>
    </dgm:pt>
    <dgm:pt modelId="{A9B3C532-29B5-4DBB-BFDB-553B78892DE5}" type="sibTrans" cxnId="{E6DC7866-A943-4DA3-AF10-7BE2B4934425}">
      <dgm:prSet/>
      <dgm:spPr/>
      <dgm:t>
        <a:bodyPr/>
        <a:lstStyle/>
        <a:p>
          <a:endParaRPr lang="en-US"/>
        </a:p>
      </dgm:t>
    </dgm:pt>
    <dgm:pt modelId="{62E23A9F-1921-427F-B0F4-AC5318B6BD33}">
      <dgm:prSet/>
      <dgm:spPr/>
      <dgm:t>
        <a:bodyPr/>
        <a:lstStyle/>
        <a:p>
          <a:r>
            <a:rPr lang="en-US"/>
            <a:t>Platform – infrastructure health and status</a:t>
          </a:r>
        </a:p>
      </dgm:t>
    </dgm:pt>
    <dgm:pt modelId="{F3213714-5681-4FE3-87F1-97FE0EFFDB0C}" type="parTrans" cxnId="{178D03E2-1B96-4D4B-9D5D-84EFD9C5B392}">
      <dgm:prSet/>
      <dgm:spPr/>
      <dgm:t>
        <a:bodyPr/>
        <a:lstStyle/>
        <a:p>
          <a:endParaRPr lang="en-US"/>
        </a:p>
      </dgm:t>
    </dgm:pt>
    <dgm:pt modelId="{C34F3E27-02B2-4E14-AC6B-1C370EAA5601}" type="sibTrans" cxnId="{178D03E2-1B96-4D4B-9D5D-84EFD9C5B392}">
      <dgm:prSet/>
      <dgm:spPr/>
      <dgm:t>
        <a:bodyPr/>
        <a:lstStyle/>
        <a:p>
          <a:endParaRPr lang="en-US"/>
        </a:p>
      </dgm:t>
    </dgm:pt>
    <dgm:pt modelId="{2B97F63E-02C3-4938-A5E3-42751EC6D2DB}">
      <dgm:prSet/>
      <dgm:spPr/>
      <dgm:t>
        <a:bodyPr/>
        <a:lstStyle/>
        <a:p>
          <a:r>
            <a:rPr lang="en-US"/>
            <a:t>Policy – telemetry events focused on governance</a:t>
          </a:r>
        </a:p>
      </dgm:t>
    </dgm:pt>
    <dgm:pt modelId="{F142AF96-0114-4B70-A152-956A8BED71BC}" type="parTrans" cxnId="{EB2D712D-A563-40C8-98CE-5F6F414BB1EC}">
      <dgm:prSet/>
      <dgm:spPr/>
      <dgm:t>
        <a:bodyPr/>
        <a:lstStyle/>
        <a:p>
          <a:endParaRPr lang="en-US"/>
        </a:p>
      </dgm:t>
    </dgm:pt>
    <dgm:pt modelId="{96947C41-AA1A-4735-899D-B8931CDA911A}" type="sibTrans" cxnId="{EB2D712D-A563-40C8-98CE-5F6F414BB1EC}">
      <dgm:prSet/>
      <dgm:spPr/>
      <dgm:t>
        <a:bodyPr/>
        <a:lstStyle/>
        <a:p>
          <a:endParaRPr lang="en-US"/>
        </a:p>
      </dgm:t>
    </dgm:pt>
    <dgm:pt modelId="{46668394-4AB9-4077-B4A9-098BFF9A6338}">
      <dgm:prSet/>
      <dgm:spPr/>
      <dgm:t>
        <a:bodyPr/>
        <a:lstStyle/>
        <a:p>
          <a:r>
            <a:rPr lang="en-US"/>
            <a:t>User/Actions – analytics </a:t>
          </a:r>
        </a:p>
      </dgm:t>
    </dgm:pt>
    <dgm:pt modelId="{6BDC704D-1341-4D7E-A8EF-A31322B60A19}" type="parTrans" cxnId="{493FDF1C-AB3A-4D25-8A93-5E28AEDC7C40}">
      <dgm:prSet/>
      <dgm:spPr/>
      <dgm:t>
        <a:bodyPr/>
        <a:lstStyle/>
        <a:p>
          <a:endParaRPr lang="en-US"/>
        </a:p>
      </dgm:t>
    </dgm:pt>
    <dgm:pt modelId="{D886A360-6EAF-4C8D-ABAA-5129CAC0C8D9}" type="sibTrans" cxnId="{493FDF1C-AB3A-4D25-8A93-5E28AEDC7C40}">
      <dgm:prSet/>
      <dgm:spPr/>
      <dgm:t>
        <a:bodyPr/>
        <a:lstStyle/>
        <a:p>
          <a:endParaRPr lang="en-US"/>
        </a:p>
      </dgm:t>
    </dgm:pt>
    <dgm:pt modelId="{454A53C3-AD21-4414-B3F9-B213F5BE4523}">
      <dgm:prSet/>
      <dgm:spPr/>
      <dgm:t>
        <a:bodyPr/>
        <a:lstStyle/>
        <a:p>
          <a:r>
            <a:rPr lang="en-US"/>
            <a:t>Data – mutations to data (change data capture)</a:t>
          </a:r>
        </a:p>
      </dgm:t>
    </dgm:pt>
    <dgm:pt modelId="{F692DB19-8AB3-4277-83E9-408BD7E63183}" type="parTrans" cxnId="{B76D7288-EA77-4F5E-AC21-9735E3EA7DCB}">
      <dgm:prSet/>
      <dgm:spPr/>
      <dgm:t>
        <a:bodyPr/>
        <a:lstStyle/>
        <a:p>
          <a:endParaRPr lang="en-US"/>
        </a:p>
      </dgm:t>
    </dgm:pt>
    <dgm:pt modelId="{96F5A1A4-701E-4D1D-94FB-9E1BAF6AF338}" type="sibTrans" cxnId="{B76D7288-EA77-4F5E-AC21-9735E3EA7DCB}">
      <dgm:prSet/>
      <dgm:spPr/>
      <dgm:t>
        <a:bodyPr/>
        <a:lstStyle/>
        <a:p>
          <a:endParaRPr lang="en-US"/>
        </a:p>
      </dgm:t>
    </dgm:pt>
    <dgm:pt modelId="{64B1C871-3C3A-4942-8960-E5EABB2684C2}" type="pres">
      <dgm:prSet presAssocID="{5773855E-63FF-4A39-AB39-1C1397356F28}" presName="linear" presStyleCnt="0">
        <dgm:presLayoutVars>
          <dgm:animLvl val="lvl"/>
          <dgm:resizeHandles val="exact"/>
        </dgm:presLayoutVars>
      </dgm:prSet>
      <dgm:spPr/>
    </dgm:pt>
    <dgm:pt modelId="{99335DAE-8444-F84E-ACFD-C09FA97424D1}" type="pres">
      <dgm:prSet presAssocID="{50981F6D-D0ED-4777-8A70-842629943B0B}" presName="parentText" presStyleLbl="node1" presStyleIdx="0" presStyleCnt="8">
        <dgm:presLayoutVars>
          <dgm:chMax val="0"/>
          <dgm:bulletEnabled val="1"/>
        </dgm:presLayoutVars>
      </dgm:prSet>
      <dgm:spPr/>
    </dgm:pt>
    <dgm:pt modelId="{4A9AE22E-77DF-4C46-BCBE-95686FBA94C0}" type="pres">
      <dgm:prSet presAssocID="{06BC3351-4299-494D-A69B-F78680040C68}" presName="spacer" presStyleCnt="0"/>
      <dgm:spPr/>
    </dgm:pt>
    <dgm:pt modelId="{BD84FDDF-FAA6-8D4F-980C-1924C8AA6B53}" type="pres">
      <dgm:prSet presAssocID="{9D5BC889-13DF-40F6-B16A-737A718F0AE0}" presName="parentText" presStyleLbl="node1" presStyleIdx="1" presStyleCnt="8">
        <dgm:presLayoutVars>
          <dgm:chMax val="0"/>
          <dgm:bulletEnabled val="1"/>
        </dgm:presLayoutVars>
      </dgm:prSet>
      <dgm:spPr/>
    </dgm:pt>
    <dgm:pt modelId="{9FC1232B-4AF1-D64C-822B-9FA9EFFEBCFC}" type="pres">
      <dgm:prSet presAssocID="{421F8AAE-D810-45D1-8DA9-3B140368CB3A}" presName="spacer" presStyleCnt="0"/>
      <dgm:spPr/>
    </dgm:pt>
    <dgm:pt modelId="{211E0AFE-572F-4A4C-BC66-02461782AC07}" type="pres">
      <dgm:prSet presAssocID="{7DCCDEAF-AA64-4C4B-8B55-C8A66CE6E3DA}" presName="parentText" presStyleLbl="node1" presStyleIdx="2" presStyleCnt="8">
        <dgm:presLayoutVars>
          <dgm:chMax val="0"/>
          <dgm:bulletEnabled val="1"/>
        </dgm:presLayoutVars>
      </dgm:prSet>
      <dgm:spPr/>
    </dgm:pt>
    <dgm:pt modelId="{A2572184-9214-CD49-83AF-A4EB790EC2B7}" type="pres">
      <dgm:prSet presAssocID="{87E8CFA9-3159-4825-B00F-2D88552DEE42}" presName="spacer" presStyleCnt="0"/>
      <dgm:spPr/>
    </dgm:pt>
    <dgm:pt modelId="{FF7F292C-046C-9C49-87C5-F2C9C98ACBBE}" type="pres">
      <dgm:prSet presAssocID="{128A4ECB-744F-4F54-B1C1-3C1B1CD69ABD}" presName="parentText" presStyleLbl="node1" presStyleIdx="3" presStyleCnt="8">
        <dgm:presLayoutVars>
          <dgm:chMax val="0"/>
          <dgm:bulletEnabled val="1"/>
        </dgm:presLayoutVars>
      </dgm:prSet>
      <dgm:spPr/>
    </dgm:pt>
    <dgm:pt modelId="{8C50F81A-0100-0347-810E-2C8758847531}" type="pres">
      <dgm:prSet presAssocID="{A9B3C532-29B5-4DBB-BFDB-553B78892DE5}" presName="spacer" presStyleCnt="0"/>
      <dgm:spPr/>
    </dgm:pt>
    <dgm:pt modelId="{90E03021-0901-DA46-BCA7-0A633108E795}" type="pres">
      <dgm:prSet presAssocID="{62E23A9F-1921-427F-B0F4-AC5318B6BD33}" presName="parentText" presStyleLbl="node1" presStyleIdx="4" presStyleCnt="8">
        <dgm:presLayoutVars>
          <dgm:chMax val="0"/>
          <dgm:bulletEnabled val="1"/>
        </dgm:presLayoutVars>
      </dgm:prSet>
      <dgm:spPr/>
    </dgm:pt>
    <dgm:pt modelId="{90E39A6F-74FE-D047-9DC2-06D9F1D1B0A3}" type="pres">
      <dgm:prSet presAssocID="{C34F3E27-02B2-4E14-AC6B-1C370EAA5601}" presName="spacer" presStyleCnt="0"/>
      <dgm:spPr/>
    </dgm:pt>
    <dgm:pt modelId="{B19C7A68-168F-5B48-9F8A-EE57E8152282}" type="pres">
      <dgm:prSet presAssocID="{2B97F63E-02C3-4938-A5E3-42751EC6D2DB}" presName="parentText" presStyleLbl="node1" presStyleIdx="5" presStyleCnt="8">
        <dgm:presLayoutVars>
          <dgm:chMax val="0"/>
          <dgm:bulletEnabled val="1"/>
        </dgm:presLayoutVars>
      </dgm:prSet>
      <dgm:spPr/>
    </dgm:pt>
    <dgm:pt modelId="{B2362B35-1587-5A44-9DB9-1EE3BA137B45}" type="pres">
      <dgm:prSet presAssocID="{96947C41-AA1A-4735-899D-B8931CDA911A}" presName="spacer" presStyleCnt="0"/>
      <dgm:spPr/>
    </dgm:pt>
    <dgm:pt modelId="{8ED9A839-1EBF-8948-8BCA-C511BCF14B33}" type="pres">
      <dgm:prSet presAssocID="{46668394-4AB9-4077-B4A9-098BFF9A6338}" presName="parentText" presStyleLbl="node1" presStyleIdx="6" presStyleCnt="8">
        <dgm:presLayoutVars>
          <dgm:chMax val="0"/>
          <dgm:bulletEnabled val="1"/>
        </dgm:presLayoutVars>
      </dgm:prSet>
      <dgm:spPr/>
    </dgm:pt>
    <dgm:pt modelId="{CBF90F09-B070-3642-BF8A-AB74C0AC9E3E}" type="pres">
      <dgm:prSet presAssocID="{D886A360-6EAF-4C8D-ABAA-5129CAC0C8D9}" presName="spacer" presStyleCnt="0"/>
      <dgm:spPr/>
    </dgm:pt>
    <dgm:pt modelId="{E0BF13A5-8D9A-2642-9B24-14DA81C8126E}" type="pres">
      <dgm:prSet presAssocID="{454A53C3-AD21-4414-B3F9-B213F5BE4523}" presName="parentText" presStyleLbl="node1" presStyleIdx="7" presStyleCnt="8">
        <dgm:presLayoutVars>
          <dgm:chMax val="0"/>
          <dgm:bulletEnabled val="1"/>
        </dgm:presLayoutVars>
      </dgm:prSet>
      <dgm:spPr/>
    </dgm:pt>
  </dgm:ptLst>
  <dgm:cxnLst>
    <dgm:cxn modelId="{34A6C009-43C6-C447-B4B1-2A80A3E4F562}" type="presOf" srcId="{50981F6D-D0ED-4777-8A70-842629943B0B}" destId="{99335DAE-8444-F84E-ACFD-C09FA97424D1}" srcOrd="0" destOrd="0" presId="urn:microsoft.com/office/officeart/2005/8/layout/vList2"/>
    <dgm:cxn modelId="{3C0F1519-A860-4C45-8F15-5FB1E55B9D7B}" type="presOf" srcId="{7DCCDEAF-AA64-4C4B-8B55-C8A66CE6E3DA}" destId="{211E0AFE-572F-4A4C-BC66-02461782AC07}" srcOrd="0" destOrd="0" presId="urn:microsoft.com/office/officeart/2005/8/layout/vList2"/>
    <dgm:cxn modelId="{493FDF1C-AB3A-4D25-8A93-5E28AEDC7C40}" srcId="{5773855E-63FF-4A39-AB39-1C1397356F28}" destId="{46668394-4AB9-4077-B4A9-098BFF9A6338}" srcOrd="6" destOrd="0" parTransId="{6BDC704D-1341-4D7E-A8EF-A31322B60A19}" sibTransId="{D886A360-6EAF-4C8D-ABAA-5129CAC0C8D9}"/>
    <dgm:cxn modelId="{EB2D712D-A563-40C8-98CE-5F6F414BB1EC}" srcId="{5773855E-63FF-4A39-AB39-1C1397356F28}" destId="{2B97F63E-02C3-4938-A5E3-42751EC6D2DB}" srcOrd="5" destOrd="0" parTransId="{F142AF96-0114-4B70-A152-956A8BED71BC}" sibTransId="{96947C41-AA1A-4735-899D-B8931CDA911A}"/>
    <dgm:cxn modelId="{96652538-8B5F-42D3-A737-D6D0D2408171}" srcId="{5773855E-63FF-4A39-AB39-1C1397356F28}" destId="{7DCCDEAF-AA64-4C4B-8B55-C8A66CE6E3DA}" srcOrd="2" destOrd="0" parTransId="{BAF64D69-69E5-4011-9129-958655B1B311}" sibTransId="{87E8CFA9-3159-4825-B00F-2D88552DEE42}"/>
    <dgm:cxn modelId="{5DFA823A-DDB2-6240-B401-2A65043E0C3B}" type="presOf" srcId="{5773855E-63FF-4A39-AB39-1C1397356F28}" destId="{64B1C871-3C3A-4942-8960-E5EABB2684C2}" srcOrd="0" destOrd="0" presId="urn:microsoft.com/office/officeart/2005/8/layout/vList2"/>
    <dgm:cxn modelId="{2AB33E40-98C7-924D-8AA5-1D5CB0DED256}" type="presOf" srcId="{62E23A9F-1921-427F-B0F4-AC5318B6BD33}" destId="{90E03021-0901-DA46-BCA7-0A633108E795}" srcOrd="0" destOrd="0" presId="urn:microsoft.com/office/officeart/2005/8/layout/vList2"/>
    <dgm:cxn modelId="{0854FB48-CEAF-4945-9ECB-B1C931C86784}" type="presOf" srcId="{454A53C3-AD21-4414-B3F9-B213F5BE4523}" destId="{E0BF13A5-8D9A-2642-9B24-14DA81C8126E}" srcOrd="0" destOrd="0" presId="urn:microsoft.com/office/officeart/2005/8/layout/vList2"/>
    <dgm:cxn modelId="{D009BF50-CDE4-4635-B370-188470CA5A8D}" srcId="{5773855E-63FF-4A39-AB39-1C1397356F28}" destId="{9D5BC889-13DF-40F6-B16A-737A718F0AE0}" srcOrd="1" destOrd="0" parTransId="{90D6C356-1B58-4C50-9F8E-9FD28426D17B}" sibTransId="{421F8AAE-D810-45D1-8DA9-3B140368CB3A}"/>
    <dgm:cxn modelId="{231FF05E-4E32-4D93-97EE-74820503663D}" srcId="{5773855E-63FF-4A39-AB39-1C1397356F28}" destId="{50981F6D-D0ED-4777-8A70-842629943B0B}" srcOrd="0" destOrd="0" parTransId="{B19C2E6C-719F-4367-B09F-AB6973E2C990}" sibTransId="{06BC3351-4299-494D-A69B-F78680040C68}"/>
    <dgm:cxn modelId="{E6DC7866-A943-4DA3-AF10-7BE2B4934425}" srcId="{5773855E-63FF-4A39-AB39-1C1397356F28}" destId="{128A4ECB-744F-4F54-B1C1-3C1B1CD69ABD}" srcOrd="3" destOrd="0" parTransId="{AC4DE722-C949-44AB-819D-A1518113BB9C}" sibTransId="{A9B3C532-29B5-4DBB-BFDB-553B78892DE5}"/>
    <dgm:cxn modelId="{F6312274-B690-E944-B47A-ED535DA7D848}" type="presOf" srcId="{46668394-4AB9-4077-B4A9-098BFF9A6338}" destId="{8ED9A839-1EBF-8948-8BCA-C511BCF14B33}" srcOrd="0" destOrd="0" presId="urn:microsoft.com/office/officeart/2005/8/layout/vList2"/>
    <dgm:cxn modelId="{B76D7288-EA77-4F5E-AC21-9735E3EA7DCB}" srcId="{5773855E-63FF-4A39-AB39-1C1397356F28}" destId="{454A53C3-AD21-4414-B3F9-B213F5BE4523}" srcOrd="7" destOrd="0" parTransId="{F692DB19-8AB3-4277-83E9-408BD7E63183}" sibTransId="{96F5A1A4-701E-4D1D-94FB-9E1BAF6AF338}"/>
    <dgm:cxn modelId="{07B096B1-4CB8-5344-AB29-D1249BDDACA7}" type="presOf" srcId="{2B97F63E-02C3-4938-A5E3-42751EC6D2DB}" destId="{B19C7A68-168F-5B48-9F8A-EE57E8152282}" srcOrd="0" destOrd="0" presId="urn:microsoft.com/office/officeart/2005/8/layout/vList2"/>
    <dgm:cxn modelId="{D1840EB7-3481-4142-8C6C-364A10F72964}" type="presOf" srcId="{9D5BC889-13DF-40F6-B16A-737A718F0AE0}" destId="{BD84FDDF-FAA6-8D4F-980C-1924C8AA6B53}" srcOrd="0" destOrd="0" presId="urn:microsoft.com/office/officeart/2005/8/layout/vList2"/>
    <dgm:cxn modelId="{FC0BCCCE-4C2C-3740-94AA-942CE69025DE}" type="presOf" srcId="{128A4ECB-744F-4F54-B1C1-3C1B1CD69ABD}" destId="{FF7F292C-046C-9C49-87C5-F2C9C98ACBBE}" srcOrd="0" destOrd="0" presId="urn:microsoft.com/office/officeart/2005/8/layout/vList2"/>
    <dgm:cxn modelId="{178D03E2-1B96-4D4B-9D5D-84EFD9C5B392}" srcId="{5773855E-63FF-4A39-AB39-1C1397356F28}" destId="{62E23A9F-1921-427F-B0F4-AC5318B6BD33}" srcOrd="4" destOrd="0" parTransId="{F3213714-5681-4FE3-87F1-97FE0EFFDB0C}" sibTransId="{C34F3E27-02B2-4E14-AC6B-1C370EAA5601}"/>
    <dgm:cxn modelId="{D1A477B5-E889-6D4E-9B7D-473D63649532}" type="presParOf" srcId="{64B1C871-3C3A-4942-8960-E5EABB2684C2}" destId="{99335DAE-8444-F84E-ACFD-C09FA97424D1}" srcOrd="0" destOrd="0" presId="urn:microsoft.com/office/officeart/2005/8/layout/vList2"/>
    <dgm:cxn modelId="{EFBED762-7FF1-9440-8B6D-5337DCA2982A}" type="presParOf" srcId="{64B1C871-3C3A-4942-8960-E5EABB2684C2}" destId="{4A9AE22E-77DF-4C46-BCBE-95686FBA94C0}" srcOrd="1" destOrd="0" presId="urn:microsoft.com/office/officeart/2005/8/layout/vList2"/>
    <dgm:cxn modelId="{97EBF7D7-1B84-6643-8050-B76D19D84A85}" type="presParOf" srcId="{64B1C871-3C3A-4942-8960-E5EABB2684C2}" destId="{BD84FDDF-FAA6-8D4F-980C-1924C8AA6B53}" srcOrd="2" destOrd="0" presId="urn:microsoft.com/office/officeart/2005/8/layout/vList2"/>
    <dgm:cxn modelId="{CA105F29-4B01-5E49-917F-CE663C704C5A}" type="presParOf" srcId="{64B1C871-3C3A-4942-8960-E5EABB2684C2}" destId="{9FC1232B-4AF1-D64C-822B-9FA9EFFEBCFC}" srcOrd="3" destOrd="0" presId="urn:microsoft.com/office/officeart/2005/8/layout/vList2"/>
    <dgm:cxn modelId="{4FD9621C-C065-D440-A1FE-0318AC2BEAEA}" type="presParOf" srcId="{64B1C871-3C3A-4942-8960-E5EABB2684C2}" destId="{211E0AFE-572F-4A4C-BC66-02461782AC07}" srcOrd="4" destOrd="0" presId="urn:microsoft.com/office/officeart/2005/8/layout/vList2"/>
    <dgm:cxn modelId="{61EEE23D-1219-D343-9C37-7CD335BC9082}" type="presParOf" srcId="{64B1C871-3C3A-4942-8960-E5EABB2684C2}" destId="{A2572184-9214-CD49-83AF-A4EB790EC2B7}" srcOrd="5" destOrd="0" presId="urn:microsoft.com/office/officeart/2005/8/layout/vList2"/>
    <dgm:cxn modelId="{924CC153-B456-F74C-BBBC-FE17B2357C23}" type="presParOf" srcId="{64B1C871-3C3A-4942-8960-E5EABB2684C2}" destId="{FF7F292C-046C-9C49-87C5-F2C9C98ACBBE}" srcOrd="6" destOrd="0" presId="urn:microsoft.com/office/officeart/2005/8/layout/vList2"/>
    <dgm:cxn modelId="{7541D3E0-133A-D349-9980-2D2968228B13}" type="presParOf" srcId="{64B1C871-3C3A-4942-8960-E5EABB2684C2}" destId="{8C50F81A-0100-0347-810E-2C8758847531}" srcOrd="7" destOrd="0" presId="urn:microsoft.com/office/officeart/2005/8/layout/vList2"/>
    <dgm:cxn modelId="{092D9E32-024D-D44A-8811-E23B64A32A17}" type="presParOf" srcId="{64B1C871-3C3A-4942-8960-E5EABB2684C2}" destId="{90E03021-0901-DA46-BCA7-0A633108E795}" srcOrd="8" destOrd="0" presId="urn:microsoft.com/office/officeart/2005/8/layout/vList2"/>
    <dgm:cxn modelId="{E0098563-C452-E94A-ABF3-653D86CC086A}" type="presParOf" srcId="{64B1C871-3C3A-4942-8960-E5EABB2684C2}" destId="{90E39A6F-74FE-D047-9DC2-06D9F1D1B0A3}" srcOrd="9" destOrd="0" presId="urn:microsoft.com/office/officeart/2005/8/layout/vList2"/>
    <dgm:cxn modelId="{F7664651-50FB-6F41-A93C-FBDF5D02D6CC}" type="presParOf" srcId="{64B1C871-3C3A-4942-8960-E5EABB2684C2}" destId="{B19C7A68-168F-5B48-9F8A-EE57E8152282}" srcOrd="10" destOrd="0" presId="urn:microsoft.com/office/officeart/2005/8/layout/vList2"/>
    <dgm:cxn modelId="{62A0B4C6-1D52-7646-B84A-9D834B0A0C20}" type="presParOf" srcId="{64B1C871-3C3A-4942-8960-E5EABB2684C2}" destId="{B2362B35-1587-5A44-9DB9-1EE3BA137B45}" srcOrd="11" destOrd="0" presId="urn:microsoft.com/office/officeart/2005/8/layout/vList2"/>
    <dgm:cxn modelId="{15B27A17-3EA5-5C4F-8796-DB7A442D8A95}" type="presParOf" srcId="{64B1C871-3C3A-4942-8960-E5EABB2684C2}" destId="{8ED9A839-1EBF-8948-8BCA-C511BCF14B33}" srcOrd="12" destOrd="0" presId="urn:microsoft.com/office/officeart/2005/8/layout/vList2"/>
    <dgm:cxn modelId="{6E2E9577-6646-F84A-948F-04CCE32837DD}" type="presParOf" srcId="{64B1C871-3C3A-4942-8960-E5EABB2684C2}" destId="{CBF90F09-B070-3642-BF8A-AB74C0AC9E3E}" srcOrd="13" destOrd="0" presId="urn:microsoft.com/office/officeart/2005/8/layout/vList2"/>
    <dgm:cxn modelId="{94C1E17E-421D-F341-90E6-502EE22B0954}" type="presParOf" srcId="{64B1C871-3C3A-4942-8960-E5EABB2684C2}" destId="{E0BF13A5-8D9A-2642-9B24-14DA81C8126E}"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73855E-63FF-4A39-AB39-1C1397356F28}"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50981F6D-D0ED-4777-8A70-842629943B0B}">
      <dgm:prSet/>
      <dgm:spPr>
        <a:solidFill>
          <a:schemeClr val="accent1"/>
        </a:solidFill>
      </dgm:spPr>
      <dgm:t>
        <a:bodyPr/>
        <a:lstStyle/>
        <a:p>
          <a:r>
            <a:rPr lang="en-US" dirty="0"/>
            <a:t>Domain – communicate a domain state change</a:t>
          </a:r>
        </a:p>
      </dgm:t>
    </dgm:pt>
    <dgm:pt modelId="{B19C2E6C-719F-4367-B09F-AB6973E2C990}" type="parTrans" cxnId="{231FF05E-4E32-4D93-97EE-74820503663D}">
      <dgm:prSet/>
      <dgm:spPr/>
      <dgm:t>
        <a:bodyPr/>
        <a:lstStyle/>
        <a:p>
          <a:endParaRPr lang="en-US"/>
        </a:p>
      </dgm:t>
    </dgm:pt>
    <dgm:pt modelId="{06BC3351-4299-494D-A69B-F78680040C68}" type="sibTrans" cxnId="{231FF05E-4E32-4D93-97EE-74820503663D}">
      <dgm:prSet/>
      <dgm:spPr/>
      <dgm:t>
        <a:bodyPr/>
        <a:lstStyle/>
        <a:p>
          <a:endParaRPr lang="en-US"/>
        </a:p>
      </dgm:t>
    </dgm:pt>
    <dgm:pt modelId="{9D5BC889-13DF-40F6-B16A-737A718F0AE0}">
      <dgm:prSet/>
      <dgm:spPr>
        <a:solidFill>
          <a:schemeClr val="accent1"/>
        </a:solidFill>
      </dgm:spPr>
      <dgm:t>
        <a:bodyPr/>
        <a:lstStyle/>
        <a:p>
          <a:r>
            <a:rPr lang="en-US" dirty="0"/>
            <a:t>Integration – notify of changed across domains/networks</a:t>
          </a:r>
        </a:p>
      </dgm:t>
    </dgm:pt>
    <dgm:pt modelId="{90D6C356-1B58-4C50-9F8E-9FD28426D17B}" type="parTrans" cxnId="{D009BF50-CDE4-4635-B370-188470CA5A8D}">
      <dgm:prSet/>
      <dgm:spPr/>
      <dgm:t>
        <a:bodyPr/>
        <a:lstStyle/>
        <a:p>
          <a:endParaRPr lang="en-US"/>
        </a:p>
      </dgm:t>
    </dgm:pt>
    <dgm:pt modelId="{421F8AAE-D810-45D1-8DA9-3B140368CB3A}" type="sibTrans" cxnId="{D009BF50-CDE4-4635-B370-188470CA5A8D}">
      <dgm:prSet/>
      <dgm:spPr/>
      <dgm:t>
        <a:bodyPr/>
        <a:lstStyle/>
        <a:p>
          <a:endParaRPr lang="en-US"/>
        </a:p>
      </dgm:t>
    </dgm:pt>
    <dgm:pt modelId="{7DCCDEAF-AA64-4C4B-8B55-C8A66CE6E3DA}">
      <dgm:prSet/>
      <dgm:spPr/>
      <dgm:t>
        <a:bodyPr/>
        <a:lstStyle/>
        <a:p>
          <a:r>
            <a:rPr lang="en-US" dirty="0"/>
            <a:t>System - telemetry</a:t>
          </a:r>
        </a:p>
      </dgm:t>
    </dgm:pt>
    <dgm:pt modelId="{BAF64D69-69E5-4011-9129-958655B1B311}" type="parTrans" cxnId="{96652538-8B5F-42D3-A737-D6D0D2408171}">
      <dgm:prSet/>
      <dgm:spPr/>
      <dgm:t>
        <a:bodyPr/>
        <a:lstStyle/>
        <a:p>
          <a:endParaRPr lang="en-US"/>
        </a:p>
      </dgm:t>
    </dgm:pt>
    <dgm:pt modelId="{87E8CFA9-3159-4825-B00F-2D88552DEE42}" type="sibTrans" cxnId="{96652538-8B5F-42D3-A737-D6D0D2408171}">
      <dgm:prSet/>
      <dgm:spPr/>
      <dgm:t>
        <a:bodyPr/>
        <a:lstStyle/>
        <a:p>
          <a:endParaRPr lang="en-US"/>
        </a:p>
      </dgm:t>
    </dgm:pt>
    <dgm:pt modelId="{128A4ECB-744F-4F54-B1C1-3C1B1CD69ABD}">
      <dgm:prSet/>
      <dgm:spPr/>
      <dgm:t>
        <a:bodyPr/>
        <a:lstStyle/>
        <a:p>
          <a:r>
            <a:rPr lang="en-US"/>
            <a:t>Temporal – scheduled</a:t>
          </a:r>
        </a:p>
      </dgm:t>
    </dgm:pt>
    <dgm:pt modelId="{AC4DE722-C949-44AB-819D-A1518113BB9C}" type="parTrans" cxnId="{E6DC7866-A943-4DA3-AF10-7BE2B4934425}">
      <dgm:prSet/>
      <dgm:spPr/>
      <dgm:t>
        <a:bodyPr/>
        <a:lstStyle/>
        <a:p>
          <a:endParaRPr lang="en-US"/>
        </a:p>
      </dgm:t>
    </dgm:pt>
    <dgm:pt modelId="{A9B3C532-29B5-4DBB-BFDB-553B78892DE5}" type="sibTrans" cxnId="{E6DC7866-A943-4DA3-AF10-7BE2B4934425}">
      <dgm:prSet/>
      <dgm:spPr/>
      <dgm:t>
        <a:bodyPr/>
        <a:lstStyle/>
        <a:p>
          <a:endParaRPr lang="en-US"/>
        </a:p>
      </dgm:t>
    </dgm:pt>
    <dgm:pt modelId="{62E23A9F-1921-427F-B0F4-AC5318B6BD33}">
      <dgm:prSet/>
      <dgm:spPr/>
      <dgm:t>
        <a:bodyPr/>
        <a:lstStyle/>
        <a:p>
          <a:r>
            <a:rPr lang="en-US"/>
            <a:t>Platform – infrastructure health and status</a:t>
          </a:r>
        </a:p>
      </dgm:t>
    </dgm:pt>
    <dgm:pt modelId="{F3213714-5681-4FE3-87F1-97FE0EFFDB0C}" type="parTrans" cxnId="{178D03E2-1B96-4D4B-9D5D-84EFD9C5B392}">
      <dgm:prSet/>
      <dgm:spPr/>
      <dgm:t>
        <a:bodyPr/>
        <a:lstStyle/>
        <a:p>
          <a:endParaRPr lang="en-US"/>
        </a:p>
      </dgm:t>
    </dgm:pt>
    <dgm:pt modelId="{C34F3E27-02B2-4E14-AC6B-1C370EAA5601}" type="sibTrans" cxnId="{178D03E2-1B96-4D4B-9D5D-84EFD9C5B392}">
      <dgm:prSet/>
      <dgm:spPr/>
      <dgm:t>
        <a:bodyPr/>
        <a:lstStyle/>
        <a:p>
          <a:endParaRPr lang="en-US"/>
        </a:p>
      </dgm:t>
    </dgm:pt>
    <dgm:pt modelId="{2B97F63E-02C3-4938-A5E3-42751EC6D2DB}">
      <dgm:prSet/>
      <dgm:spPr/>
      <dgm:t>
        <a:bodyPr/>
        <a:lstStyle/>
        <a:p>
          <a:r>
            <a:rPr lang="en-US"/>
            <a:t>Policy – telemetry events focused on governance</a:t>
          </a:r>
        </a:p>
      </dgm:t>
    </dgm:pt>
    <dgm:pt modelId="{F142AF96-0114-4B70-A152-956A8BED71BC}" type="parTrans" cxnId="{EB2D712D-A563-40C8-98CE-5F6F414BB1EC}">
      <dgm:prSet/>
      <dgm:spPr/>
      <dgm:t>
        <a:bodyPr/>
        <a:lstStyle/>
        <a:p>
          <a:endParaRPr lang="en-US"/>
        </a:p>
      </dgm:t>
    </dgm:pt>
    <dgm:pt modelId="{96947C41-AA1A-4735-899D-B8931CDA911A}" type="sibTrans" cxnId="{EB2D712D-A563-40C8-98CE-5F6F414BB1EC}">
      <dgm:prSet/>
      <dgm:spPr/>
      <dgm:t>
        <a:bodyPr/>
        <a:lstStyle/>
        <a:p>
          <a:endParaRPr lang="en-US"/>
        </a:p>
      </dgm:t>
    </dgm:pt>
    <dgm:pt modelId="{46668394-4AB9-4077-B4A9-098BFF9A6338}">
      <dgm:prSet/>
      <dgm:spPr/>
      <dgm:t>
        <a:bodyPr/>
        <a:lstStyle/>
        <a:p>
          <a:r>
            <a:rPr lang="en-US"/>
            <a:t>User/Actions – analytics </a:t>
          </a:r>
        </a:p>
      </dgm:t>
    </dgm:pt>
    <dgm:pt modelId="{6BDC704D-1341-4D7E-A8EF-A31322B60A19}" type="parTrans" cxnId="{493FDF1C-AB3A-4D25-8A93-5E28AEDC7C40}">
      <dgm:prSet/>
      <dgm:spPr/>
      <dgm:t>
        <a:bodyPr/>
        <a:lstStyle/>
        <a:p>
          <a:endParaRPr lang="en-US"/>
        </a:p>
      </dgm:t>
    </dgm:pt>
    <dgm:pt modelId="{D886A360-6EAF-4C8D-ABAA-5129CAC0C8D9}" type="sibTrans" cxnId="{493FDF1C-AB3A-4D25-8A93-5E28AEDC7C40}">
      <dgm:prSet/>
      <dgm:spPr/>
      <dgm:t>
        <a:bodyPr/>
        <a:lstStyle/>
        <a:p>
          <a:endParaRPr lang="en-US"/>
        </a:p>
      </dgm:t>
    </dgm:pt>
    <dgm:pt modelId="{454A53C3-AD21-4414-B3F9-B213F5BE4523}">
      <dgm:prSet/>
      <dgm:spPr>
        <a:solidFill>
          <a:schemeClr val="accent1"/>
        </a:solidFill>
      </dgm:spPr>
      <dgm:t>
        <a:bodyPr/>
        <a:lstStyle/>
        <a:p>
          <a:r>
            <a:rPr lang="en-US" dirty="0"/>
            <a:t>Data – mutations to data (change data capture)</a:t>
          </a:r>
        </a:p>
      </dgm:t>
    </dgm:pt>
    <dgm:pt modelId="{F692DB19-8AB3-4277-83E9-408BD7E63183}" type="parTrans" cxnId="{B76D7288-EA77-4F5E-AC21-9735E3EA7DCB}">
      <dgm:prSet/>
      <dgm:spPr/>
      <dgm:t>
        <a:bodyPr/>
        <a:lstStyle/>
        <a:p>
          <a:endParaRPr lang="en-US"/>
        </a:p>
      </dgm:t>
    </dgm:pt>
    <dgm:pt modelId="{96F5A1A4-701E-4D1D-94FB-9E1BAF6AF338}" type="sibTrans" cxnId="{B76D7288-EA77-4F5E-AC21-9735E3EA7DCB}">
      <dgm:prSet/>
      <dgm:spPr/>
      <dgm:t>
        <a:bodyPr/>
        <a:lstStyle/>
        <a:p>
          <a:endParaRPr lang="en-US"/>
        </a:p>
      </dgm:t>
    </dgm:pt>
    <dgm:pt modelId="{64B1C871-3C3A-4942-8960-E5EABB2684C2}" type="pres">
      <dgm:prSet presAssocID="{5773855E-63FF-4A39-AB39-1C1397356F28}" presName="linear" presStyleCnt="0">
        <dgm:presLayoutVars>
          <dgm:animLvl val="lvl"/>
          <dgm:resizeHandles val="exact"/>
        </dgm:presLayoutVars>
      </dgm:prSet>
      <dgm:spPr/>
    </dgm:pt>
    <dgm:pt modelId="{99335DAE-8444-F84E-ACFD-C09FA97424D1}" type="pres">
      <dgm:prSet presAssocID="{50981F6D-D0ED-4777-8A70-842629943B0B}" presName="parentText" presStyleLbl="node1" presStyleIdx="0" presStyleCnt="8">
        <dgm:presLayoutVars>
          <dgm:chMax val="0"/>
          <dgm:bulletEnabled val="1"/>
        </dgm:presLayoutVars>
      </dgm:prSet>
      <dgm:spPr/>
    </dgm:pt>
    <dgm:pt modelId="{4A9AE22E-77DF-4C46-BCBE-95686FBA94C0}" type="pres">
      <dgm:prSet presAssocID="{06BC3351-4299-494D-A69B-F78680040C68}" presName="spacer" presStyleCnt="0"/>
      <dgm:spPr/>
    </dgm:pt>
    <dgm:pt modelId="{BD84FDDF-FAA6-8D4F-980C-1924C8AA6B53}" type="pres">
      <dgm:prSet presAssocID="{9D5BC889-13DF-40F6-B16A-737A718F0AE0}" presName="parentText" presStyleLbl="node1" presStyleIdx="1" presStyleCnt="8">
        <dgm:presLayoutVars>
          <dgm:chMax val="0"/>
          <dgm:bulletEnabled val="1"/>
        </dgm:presLayoutVars>
      </dgm:prSet>
      <dgm:spPr/>
    </dgm:pt>
    <dgm:pt modelId="{9FC1232B-4AF1-D64C-822B-9FA9EFFEBCFC}" type="pres">
      <dgm:prSet presAssocID="{421F8AAE-D810-45D1-8DA9-3B140368CB3A}" presName="spacer" presStyleCnt="0"/>
      <dgm:spPr/>
    </dgm:pt>
    <dgm:pt modelId="{211E0AFE-572F-4A4C-BC66-02461782AC07}" type="pres">
      <dgm:prSet presAssocID="{7DCCDEAF-AA64-4C4B-8B55-C8A66CE6E3DA}" presName="parentText" presStyleLbl="node1" presStyleIdx="2" presStyleCnt="8">
        <dgm:presLayoutVars>
          <dgm:chMax val="0"/>
          <dgm:bulletEnabled val="1"/>
        </dgm:presLayoutVars>
      </dgm:prSet>
      <dgm:spPr/>
    </dgm:pt>
    <dgm:pt modelId="{A2572184-9214-CD49-83AF-A4EB790EC2B7}" type="pres">
      <dgm:prSet presAssocID="{87E8CFA9-3159-4825-B00F-2D88552DEE42}" presName="spacer" presStyleCnt="0"/>
      <dgm:spPr/>
    </dgm:pt>
    <dgm:pt modelId="{FF7F292C-046C-9C49-87C5-F2C9C98ACBBE}" type="pres">
      <dgm:prSet presAssocID="{128A4ECB-744F-4F54-B1C1-3C1B1CD69ABD}" presName="parentText" presStyleLbl="node1" presStyleIdx="3" presStyleCnt="8">
        <dgm:presLayoutVars>
          <dgm:chMax val="0"/>
          <dgm:bulletEnabled val="1"/>
        </dgm:presLayoutVars>
      </dgm:prSet>
      <dgm:spPr/>
    </dgm:pt>
    <dgm:pt modelId="{8C50F81A-0100-0347-810E-2C8758847531}" type="pres">
      <dgm:prSet presAssocID="{A9B3C532-29B5-4DBB-BFDB-553B78892DE5}" presName="spacer" presStyleCnt="0"/>
      <dgm:spPr/>
    </dgm:pt>
    <dgm:pt modelId="{90E03021-0901-DA46-BCA7-0A633108E795}" type="pres">
      <dgm:prSet presAssocID="{62E23A9F-1921-427F-B0F4-AC5318B6BD33}" presName="parentText" presStyleLbl="node1" presStyleIdx="4" presStyleCnt="8">
        <dgm:presLayoutVars>
          <dgm:chMax val="0"/>
          <dgm:bulletEnabled val="1"/>
        </dgm:presLayoutVars>
      </dgm:prSet>
      <dgm:spPr/>
    </dgm:pt>
    <dgm:pt modelId="{90E39A6F-74FE-D047-9DC2-06D9F1D1B0A3}" type="pres">
      <dgm:prSet presAssocID="{C34F3E27-02B2-4E14-AC6B-1C370EAA5601}" presName="spacer" presStyleCnt="0"/>
      <dgm:spPr/>
    </dgm:pt>
    <dgm:pt modelId="{B19C7A68-168F-5B48-9F8A-EE57E8152282}" type="pres">
      <dgm:prSet presAssocID="{2B97F63E-02C3-4938-A5E3-42751EC6D2DB}" presName="parentText" presStyleLbl="node1" presStyleIdx="5" presStyleCnt="8">
        <dgm:presLayoutVars>
          <dgm:chMax val="0"/>
          <dgm:bulletEnabled val="1"/>
        </dgm:presLayoutVars>
      </dgm:prSet>
      <dgm:spPr/>
    </dgm:pt>
    <dgm:pt modelId="{B2362B35-1587-5A44-9DB9-1EE3BA137B45}" type="pres">
      <dgm:prSet presAssocID="{96947C41-AA1A-4735-899D-B8931CDA911A}" presName="spacer" presStyleCnt="0"/>
      <dgm:spPr/>
    </dgm:pt>
    <dgm:pt modelId="{8ED9A839-1EBF-8948-8BCA-C511BCF14B33}" type="pres">
      <dgm:prSet presAssocID="{46668394-4AB9-4077-B4A9-098BFF9A6338}" presName="parentText" presStyleLbl="node1" presStyleIdx="6" presStyleCnt="8">
        <dgm:presLayoutVars>
          <dgm:chMax val="0"/>
          <dgm:bulletEnabled val="1"/>
        </dgm:presLayoutVars>
      </dgm:prSet>
      <dgm:spPr/>
    </dgm:pt>
    <dgm:pt modelId="{CBF90F09-B070-3642-BF8A-AB74C0AC9E3E}" type="pres">
      <dgm:prSet presAssocID="{D886A360-6EAF-4C8D-ABAA-5129CAC0C8D9}" presName="spacer" presStyleCnt="0"/>
      <dgm:spPr/>
    </dgm:pt>
    <dgm:pt modelId="{E0BF13A5-8D9A-2642-9B24-14DA81C8126E}" type="pres">
      <dgm:prSet presAssocID="{454A53C3-AD21-4414-B3F9-B213F5BE4523}" presName="parentText" presStyleLbl="node1" presStyleIdx="7" presStyleCnt="8">
        <dgm:presLayoutVars>
          <dgm:chMax val="0"/>
          <dgm:bulletEnabled val="1"/>
        </dgm:presLayoutVars>
      </dgm:prSet>
      <dgm:spPr/>
    </dgm:pt>
  </dgm:ptLst>
  <dgm:cxnLst>
    <dgm:cxn modelId="{34A6C009-43C6-C447-B4B1-2A80A3E4F562}" type="presOf" srcId="{50981F6D-D0ED-4777-8A70-842629943B0B}" destId="{99335DAE-8444-F84E-ACFD-C09FA97424D1}" srcOrd="0" destOrd="0" presId="urn:microsoft.com/office/officeart/2005/8/layout/vList2"/>
    <dgm:cxn modelId="{3C0F1519-A860-4C45-8F15-5FB1E55B9D7B}" type="presOf" srcId="{7DCCDEAF-AA64-4C4B-8B55-C8A66CE6E3DA}" destId="{211E0AFE-572F-4A4C-BC66-02461782AC07}" srcOrd="0" destOrd="0" presId="urn:microsoft.com/office/officeart/2005/8/layout/vList2"/>
    <dgm:cxn modelId="{493FDF1C-AB3A-4D25-8A93-5E28AEDC7C40}" srcId="{5773855E-63FF-4A39-AB39-1C1397356F28}" destId="{46668394-4AB9-4077-B4A9-098BFF9A6338}" srcOrd="6" destOrd="0" parTransId="{6BDC704D-1341-4D7E-A8EF-A31322B60A19}" sibTransId="{D886A360-6EAF-4C8D-ABAA-5129CAC0C8D9}"/>
    <dgm:cxn modelId="{EB2D712D-A563-40C8-98CE-5F6F414BB1EC}" srcId="{5773855E-63FF-4A39-AB39-1C1397356F28}" destId="{2B97F63E-02C3-4938-A5E3-42751EC6D2DB}" srcOrd="5" destOrd="0" parTransId="{F142AF96-0114-4B70-A152-956A8BED71BC}" sibTransId="{96947C41-AA1A-4735-899D-B8931CDA911A}"/>
    <dgm:cxn modelId="{96652538-8B5F-42D3-A737-D6D0D2408171}" srcId="{5773855E-63FF-4A39-AB39-1C1397356F28}" destId="{7DCCDEAF-AA64-4C4B-8B55-C8A66CE6E3DA}" srcOrd="2" destOrd="0" parTransId="{BAF64D69-69E5-4011-9129-958655B1B311}" sibTransId="{87E8CFA9-3159-4825-B00F-2D88552DEE42}"/>
    <dgm:cxn modelId="{5DFA823A-DDB2-6240-B401-2A65043E0C3B}" type="presOf" srcId="{5773855E-63FF-4A39-AB39-1C1397356F28}" destId="{64B1C871-3C3A-4942-8960-E5EABB2684C2}" srcOrd="0" destOrd="0" presId="urn:microsoft.com/office/officeart/2005/8/layout/vList2"/>
    <dgm:cxn modelId="{2AB33E40-98C7-924D-8AA5-1D5CB0DED256}" type="presOf" srcId="{62E23A9F-1921-427F-B0F4-AC5318B6BD33}" destId="{90E03021-0901-DA46-BCA7-0A633108E795}" srcOrd="0" destOrd="0" presId="urn:microsoft.com/office/officeart/2005/8/layout/vList2"/>
    <dgm:cxn modelId="{0854FB48-CEAF-4945-9ECB-B1C931C86784}" type="presOf" srcId="{454A53C3-AD21-4414-B3F9-B213F5BE4523}" destId="{E0BF13A5-8D9A-2642-9B24-14DA81C8126E}" srcOrd="0" destOrd="0" presId="urn:microsoft.com/office/officeart/2005/8/layout/vList2"/>
    <dgm:cxn modelId="{D009BF50-CDE4-4635-B370-188470CA5A8D}" srcId="{5773855E-63FF-4A39-AB39-1C1397356F28}" destId="{9D5BC889-13DF-40F6-B16A-737A718F0AE0}" srcOrd="1" destOrd="0" parTransId="{90D6C356-1B58-4C50-9F8E-9FD28426D17B}" sibTransId="{421F8AAE-D810-45D1-8DA9-3B140368CB3A}"/>
    <dgm:cxn modelId="{231FF05E-4E32-4D93-97EE-74820503663D}" srcId="{5773855E-63FF-4A39-AB39-1C1397356F28}" destId="{50981F6D-D0ED-4777-8A70-842629943B0B}" srcOrd="0" destOrd="0" parTransId="{B19C2E6C-719F-4367-B09F-AB6973E2C990}" sibTransId="{06BC3351-4299-494D-A69B-F78680040C68}"/>
    <dgm:cxn modelId="{E6DC7866-A943-4DA3-AF10-7BE2B4934425}" srcId="{5773855E-63FF-4A39-AB39-1C1397356F28}" destId="{128A4ECB-744F-4F54-B1C1-3C1B1CD69ABD}" srcOrd="3" destOrd="0" parTransId="{AC4DE722-C949-44AB-819D-A1518113BB9C}" sibTransId="{A9B3C532-29B5-4DBB-BFDB-553B78892DE5}"/>
    <dgm:cxn modelId="{F6312274-B690-E944-B47A-ED535DA7D848}" type="presOf" srcId="{46668394-4AB9-4077-B4A9-098BFF9A6338}" destId="{8ED9A839-1EBF-8948-8BCA-C511BCF14B33}" srcOrd="0" destOrd="0" presId="urn:microsoft.com/office/officeart/2005/8/layout/vList2"/>
    <dgm:cxn modelId="{B76D7288-EA77-4F5E-AC21-9735E3EA7DCB}" srcId="{5773855E-63FF-4A39-AB39-1C1397356F28}" destId="{454A53C3-AD21-4414-B3F9-B213F5BE4523}" srcOrd="7" destOrd="0" parTransId="{F692DB19-8AB3-4277-83E9-408BD7E63183}" sibTransId="{96F5A1A4-701E-4D1D-94FB-9E1BAF6AF338}"/>
    <dgm:cxn modelId="{07B096B1-4CB8-5344-AB29-D1249BDDACA7}" type="presOf" srcId="{2B97F63E-02C3-4938-A5E3-42751EC6D2DB}" destId="{B19C7A68-168F-5B48-9F8A-EE57E8152282}" srcOrd="0" destOrd="0" presId="urn:microsoft.com/office/officeart/2005/8/layout/vList2"/>
    <dgm:cxn modelId="{D1840EB7-3481-4142-8C6C-364A10F72964}" type="presOf" srcId="{9D5BC889-13DF-40F6-B16A-737A718F0AE0}" destId="{BD84FDDF-FAA6-8D4F-980C-1924C8AA6B53}" srcOrd="0" destOrd="0" presId="urn:microsoft.com/office/officeart/2005/8/layout/vList2"/>
    <dgm:cxn modelId="{FC0BCCCE-4C2C-3740-94AA-942CE69025DE}" type="presOf" srcId="{128A4ECB-744F-4F54-B1C1-3C1B1CD69ABD}" destId="{FF7F292C-046C-9C49-87C5-F2C9C98ACBBE}" srcOrd="0" destOrd="0" presId="urn:microsoft.com/office/officeart/2005/8/layout/vList2"/>
    <dgm:cxn modelId="{178D03E2-1B96-4D4B-9D5D-84EFD9C5B392}" srcId="{5773855E-63FF-4A39-AB39-1C1397356F28}" destId="{62E23A9F-1921-427F-B0F4-AC5318B6BD33}" srcOrd="4" destOrd="0" parTransId="{F3213714-5681-4FE3-87F1-97FE0EFFDB0C}" sibTransId="{C34F3E27-02B2-4E14-AC6B-1C370EAA5601}"/>
    <dgm:cxn modelId="{D1A477B5-E889-6D4E-9B7D-473D63649532}" type="presParOf" srcId="{64B1C871-3C3A-4942-8960-E5EABB2684C2}" destId="{99335DAE-8444-F84E-ACFD-C09FA97424D1}" srcOrd="0" destOrd="0" presId="urn:microsoft.com/office/officeart/2005/8/layout/vList2"/>
    <dgm:cxn modelId="{EFBED762-7FF1-9440-8B6D-5337DCA2982A}" type="presParOf" srcId="{64B1C871-3C3A-4942-8960-E5EABB2684C2}" destId="{4A9AE22E-77DF-4C46-BCBE-95686FBA94C0}" srcOrd="1" destOrd="0" presId="urn:microsoft.com/office/officeart/2005/8/layout/vList2"/>
    <dgm:cxn modelId="{97EBF7D7-1B84-6643-8050-B76D19D84A85}" type="presParOf" srcId="{64B1C871-3C3A-4942-8960-E5EABB2684C2}" destId="{BD84FDDF-FAA6-8D4F-980C-1924C8AA6B53}" srcOrd="2" destOrd="0" presId="urn:microsoft.com/office/officeart/2005/8/layout/vList2"/>
    <dgm:cxn modelId="{CA105F29-4B01-5E49-917F-CE663C704C5A}" type="presParOf" srcId="{64B1C871-3C3A-4942-8960-E5EABB2684C2}" destId="{9FC1232B-4AF1-D64C-822B-9FA9EFFEBCFC}" srcOrd="3" destOrd="0" presId="urn:microsoft.com/office/officeart/2005/8/layout/vList2"/>
    <dgm:cxn modelId="{4FD9621C-C065-D440-A1FE-0318AC2BEAEA}" type="presParOf" srcId="{64B1C871-3C3A-4942-8960-E5EABB2684C2}" destId="{211E0AFE-572F-4A4C-BC66-02461782AC07}" srcOrd="4" destOrd="0" presId="urn:microsoft.com/office/officeart/2005/8/layout/vList2"/>
    <dgm:cxn modelId="{61EEE23D-1219-D343-9C37-7CD335BC9082}" type="presParOf" srcId="{64B1C871-3C3A-4942-8960-E5EABB2684C2}" destId="{A2572184-9214-CD49-83AF-A4EB790EC2B7}" srcOrd="5" destOrd="0" presId="urn:microsoft.com/office/officeart/2005/8/layout/vList2"/>
    <dgm:cxn modelId="{924CC153-B456-F74C-BBBC-FE17B2357C23}" type="presParOf" srcId="{64B1C871-3C3A-4942-8960-E5EABB2684C2}" destId="{FF7F292C-046C-9C49-87C5-F2C9C98ACBBE}" srcOrd="6" destOrd="0" presId="urn:microsoft.com/office/officeart/2005/8/layout/vList2"/>
    <dgm:cxn modelId="{7541D3E0-133A-D349-9980-2D2968228B13}" type="presParOf" srcId="{64B1C871-3C3A-4942-8960-E5EABB2684C2}" destId="{8C50F81A-0100-0347-810E-2C8758847531}" srcOrd="7" destOrd="0" presId="urn:microsoft.com/office/officeart/2005/8/layout/vList2"/>
    <dgm:cxn modelId="{092D9E32-024D-D44A-8811-E23B64A32A17}" type="presParOf" srcId="{64B1C871-3C3A-4942-8960-E5EABB2684C2}" destId="{90E03021-0901-DA46-BCA7-0A633108E795}" srcOrd="8" destOrd="0" presId="urn:microsoft.com/office/officeart/2005/8/layout/vList2"/>
    <dgm:cxn modelId="{E0098563-C452-E94A-ABF3-653D86CC086A}" type="presParOf" srcId="{64B1C871-3C3A-4942-8960-E5EABB2684C2}" destId="{90E39A6F-74FE-D047-9DC2-06D9F1D1B0A3}" srcOrd="9" destOrd="0" presId="urn:microsoft.com/office/officeart/2005/8/layout/vList2"/>
    <dgm:cxn modelId="{F7664651-50FB-6F41-A93C-FBDF5D02D6CC}" type="presParOf" srcId="{64B1C871-3C3A-4942-8960-E5EABB2684C2}" destId="{B19C7A68-168F-5B48-9F8A-EE57E8152282}" srcOrd="10" destOrd="0" presId="urn:microsoft.com/office/officeart/2005/8/layout/vList2"/>
    <dgm:cxn modelId="{62A0B4C6-1D52-7646-B84A-9D834B0A0C20}" type="presParOf" srcId="{64B1C871-3C3A-4942-8960-E5EABB2684C2}" destId="{B2362B35-1587-5A44-9DB9-1EE3BA137B45}" srcOrd="11" destOrd="0" presId="urn:microsoft.com/office/officeart/2005/8/layout/vList2"/>
    <dgm:cxn modelId="{15B27A17-3EA5-5C4F-8796-DB7A442D8A95}" type="presParOf" srcId="{64B1C871-3C3A-4942-8960-E5EABB2684C2}" destId="{8ED9A839-1EBF-8948-8BCA-C511BCF14B33}" srcOrd="12" destOrd="0" presId="urn:microsoft.com/office/officeart/2005/8/layout/vList2"/>
    <dgm:cxn modelId="{6E2E9577-6646-F84A-948F-04CCE32837DD}" type="presParOf" srcId="{64B1C871-3C3A-4942-8960-E5EABB2684C2}" destId="{CBF90F09-B070-3642-BF8A-AB74C0AC9E3E}" srcOrd="13" destOrd="0" presId="urn:microsoft.com/office/officeart/2005/8/layout/vList2"/>
    <dgm:cxn modelId="{94C1E17E-421D-F341-90E6-502EE22B0954}" type="presParOf" srcId="{64B1C871-3C3A-4942-8960-E5EABB2684C2}" destId="{E0BF13A5-8D9A-2642-9B24-14DA81C8126E}"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A1816-39CC-154F-B911-0BA243FB9238}">
      <dsp:nvSpPr>
        <dsp:cNvPr id="0" name=""/>
        <dsp:cNvSpPr/>
      </dsp:nvSpPr>
      <dsp:spPr>
        <a:xfrm>
          <a:off x="0" y="0"/>
          <a:ext cx="69924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14E22-9EBD-2D43-A76B-AD1A58B8B469}">
      <dsp:nvSpPr>
        <dsp:cNvPr id="0" name=""/>
        <dsp:cNvSpPr/>
      </dsp:nvSpPr>
      <dsp:spPr>
        <a:xfrm>
          <a:off x="0" y="0"/>
          <a:ext cx="6992471" cy="115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A product of our agile approach to our projects…smaller features finished earlier. </a:t>
          </a:r>
          <a:endParaRPr lang="en-US" sz="2800" kern="1200"/>
        </a:p>
      </dsp:txBody>
      <dsp:txXfrm>
        <a:off x="0" y="0"/>
        <a:ext cx="6992471" cy="1158060"/>
      </dsp:txXfrm>
    </dsp:sp>
    <dsp:sp modelId="{0502A87E-B728-884D-BCF8-26793C5E22CF}">
      <dsp:nvSpPr>
        <dsp:cNvPr id="0" name=""/>
        <dsp:cNvSpPr/>
      </dsp:nvSpPr>
      <dsp:spPr>
        <a:xfrm>
          <a:off x="0" y="1158060"/>
          <a:ext cx="69924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D80CC7-905D-6A46-8837-46034EECE95F}">
      <dsp:nvSpPr>
        <dsp:cNvPr id="0" name=""/>
        <dsp:cNvSpPr/>
      </dsp:nvSpPr>
      <dsp:spPr>
        <a:xfrm>
          <a:off x="0" y="1158060"/>
          <a:ext cx="6992471" cy="115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Our business users frequently need to move faster than we can support.</a:t>
          </a:r>
          <a:endParaRPr lang="en-US" sz="2800" kern="1200"/>
        </a:p>
      </dsp:txBody>
      <dsp:txXfrm>
        <a:off x="0" y="1158060"/>
        <a:ext cx="6992471" cy="1158060"/>
      </dsp:txXfrm>
    </dsp:sp>
    <dsp:sp modelId="{85EECC65-3073-524C-A4B6-D3AFF5013F8A}">
      <dsp:nvSpPr>
        <dsp:cNvPr id="0" name=""/>
        <dsp:cNvSpPr/>
      </dsp:nvSpPr>
      <dsp:spPr>
        <a:xfrm>
          <a:off x="0" y="2316120"/>
          <a:ext cx="69924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A8954C-0644-7B46-8693-A269E48C00B1}">
      <dsp:nvSpPr>
        <dsp:cNvPr id="0" name=""/>
        <dsp:cNvSpPr/>
      </dsp:nvSpPr>
      <dsp:spPr>
        <a:xfrm>
          <a:off x="0" y="2316120"/>
          <a:ext cx="6992471" cy="115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The goal is to deploy more often…this often is hard with monoliths.</a:t>
          </a:r>
          <a:endParaRPr lang="en-US" sz="2800" kern="1200"/>
        </a:p>
      </dsp:txBody>
      <dsp:txXfrm>
        <a:off x="0" y="2316120"/>
        <a:ext cx="6992471" cy="1158060"/>
      </dsp:txXfrm>
    </dsp:sp>
    <dsp:sp modelId="{9129A948-BFE5-0E46-B990-65FC10766DA6}">
      <dsp:nvSpPr>
        <dsp:cNvPr id="0" name=""/>
        <dsp:cNvSpPr/>
      </dsp:nvSpPr>
      <dsp:spPr>
        <a:xfrm>
          <a:off x="0" y="3474180"/>
          <a:ext cx="69924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A05D5-0467-7648-BF5B-84F33DD664EE}">
      <dsp:nvSpPr>
        <dsp:cNvPr id="0" name=""/>
        <dsp:cNvSpPr/>
      </dsp:nvSpPr>
      <dsp:spPr>
        <a:xfrm>
          <a:off x="0" y="3474180"/>
          <a:ext cx="6992471" cy="115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dirty="0"/>
            <a:t>One solution is to have smaller (and smaller) applications.</a:t>
          </a:r>
          <a:endParaRPr lang="en-US" sz="2800" b="1" kern="1200" dirty="0"/>
        </a:p>
      </dsp:txBody>
      <dsp:txXfrm>
        <a:off x="0" y="3474180"/>
        <a:ext cx="6992471" cy="1158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35DAE-8444-F84E-ACFD-C09FA97424D1}">
      <dsp:nvSpPr>
        <dsp:cNvPr id="0" name=""/>
        <dsp:cNvSpPr/>
      </dsp:nvSpPr>
      <dsp:spPr>
        <a:xfrm>
          <a:off x="0" y="3516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Domain – communicate a domain state change</a:t>
          </a:r>
        </a:p>
      </dsp:txBody>
      <dsp:txXfrm>
        <a:off x="25130" y="60290"/>
        <a:ext cx="11534257" cy="464540"/>
      </dsp:txXfrm>
    </dsp:sp>
    <dsp:sp modelId="{BD84FDDF-FAA6-8D4F-980C-1924C8AA6B53}">
      <dsp:nvSpPr>
        <dsp:cNvPr id="0" name=""/>
        <dsp:cNvSpPr/>
      </dsp:nvSpPr>
      <dsp:spPr>
        <a:xfrm>
          <a:off x="0" y="61332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Integration – notify of changed across domains/networks</a:t>
          </a:r>
        </a:p>
      </dsp:txBody>
      <dsp:txXfrm>
        <a:off x="25130" y="638450"/>
        <a:ext cx="11534257" cy="464540"/>
      </dsp:txXfrm>
    </dsp:sp>
    <dsp:sp modelId="{211E0AFE-572F-4A4C-BC66-02461782AC07}">
      <dsp:nvSpPr>
        <dsp:cNvPr id="0" name=""/>
        <dsp:cNvSpPr/>
      </dsp:nvSpPr>
      <dsp:spPr>
        <a:xfrm>
          <a:off x="0" y="119148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System - telemetry</a:t>
          </a:r>
        </a:p>
      </dsp:txBody>
      <dsp:txXfrm>
        <a:off x="25130" y="1216610"/>
        <a:ext cx="11534257" cy="464540"/>
      </dsp:txXfrm>
    </dsp:sp>
    <dsp:sp modelId="{FF7F292C-046C-9C49-87C5-F2C9C98ACBBE}">
      <dsp:nvSpPr>
        <dsp:cNvPr id="0" name=""/>
        <dsp:cNvSpPr/>
      </dsp:nvSpPr>
      <dsp:spPr>
        <a:xfrm>
          <a:off x="0" y="176964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Temporal – scheduled</a:t>
          </a:r>
        </a:p>
      </dsp:txBody>
      <dsp:txXfrm>
        <a:off x="25130" y="1794770"/>
        <a:ext cx="11534257" cy="464540"/>
      </dsp:txXfrm>
    </dsp:sp>
    <dsp:sp modelId="{90E03021-0901-DA46-BCA7-0A633108E795}">
      <dsp:nvSpPr>
        <dsp:cNvPr id="0" name=""/>
        <dsp:cNvSpPr/>
      </dsp:nvSpPr>
      <dsp:spPr>
        <a:xfrm>
          <a:off x="0" y="234780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Platform – infrastructure health and status</a:t>
          </a:r>
        </a:p>
      </dsp:txBody>
      <dsp:txXfrm>
        <a:off x="25130" y="2372930"/>
        <a:ext cx="11534257" cy="464540"/>
      </dsp:txXfrm>
    </dsp:sp>
    <dsp:sp modelId="{B19C7A68-168F-5B48-9F8A-EE57E8152282}">
      <dsp:nvSpPr>
        <dsp:cNvPr id="0" name=""/>
        <dsp:cNvSpPr/>
      </dsp:nvSpPr>
      <dsp:spPr>
        <a:xfrm>
          <a:off x="0" y="292596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Policy – telemetry events focused on governance</a:t>
          </a:r>
        </a:p>
      </dsp:txBody>
      <dsp:txXfrm>
        <a:off x="25130" y="2951090"/>
        <a:ext cx="11534257" cy="464540"/>
      </dsp:txXfrm>
    </dsp:sp>
    <dsp:sp modelId="{8ED9A839-1EBF-8948-8BCA-C511BCF14B33}">
      <dsp:nvSpPr>
        <dsp:cNvPr id="0" name=""/>
        <dsp:cNvSpPr/>
      </dsp:nvSpPr>
      <dsp:spPr>
        <a:xfrm>
          <a:off x="0" y="350412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User/Actions – analytics </a:t>
          </a:r>
        </a:p>
      </dsp:txBody>
      <dsp:txXfrm>
        <a:off x="25130" y="3529250"/>
        <a:ext cx="11534257" cy="464540"/>
      </dsp:txXfrm>
    </dsp:sp>
    <dsp:sp modelId="{E0BF13A5-8D9A-2642-9B24-14DA81C8126E}">
      <dsp:nvSpPr>
        <dsp:cNvPr id="0" name=""/>
        <dsp:cNvSpPr/>
      </dsp:nvSpPr>
      <dsp:spPr>
        <a:xfrm>
          <a:off x="0" y="408228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Data – mutations to data (change data capture)</a:t>
          </a:r>
        </a:p>
      </dsp:txBody>
      <dsp:txXfrm>
        <a:off x="25130" y="4107410"/>
        <a:ext cx="11534257" cy="464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35DAE-8444-F84E-ACFD-C09FA97424D1}">
      <dsp:nvSpPr>
        <dsp:cNvPr id="0" name=""/>
        <dsp:cNvSpPr/>
      </dsp:nvSpPr>
      <dsp:spPr>
        <a:xfrm>
          <a:off x="0" y="35160"/>
          <a:ext cx="11584517" cy="5148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Domain – communicate a domain state change</a:t>
          </a:r>
        </a:p>
      </dsp:txBody>
      <dsp:txXfrm>
        <a:off x="25130" y="60290"/>
        <a:ext cx="11534257" cy="464540"/>
      </dsp:txXfrm>
    </dsp:sp>
    <dsp:sp modelId="{BD84FDDF-FAA6-8D4F-980C-1924C8AA6B53}">
      <dsp:nvSpPr>
        <dsp:cNvPr id="0" name=""/>
        <dsp:cNvSpPr/>
      </dsp:nvSpPr>
      <dsp:spPr>
        <a:xfrm>
          <a:off x="0" y="613320"/>
          <a:ext cx="11584517" cy="5148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Integration – notify of changed across domains/networks</a:t>
          </a:r>
        </a:p>
      </dsp:txBody>
      <dsp:txXfrm>
        <a:off x="25130" y="638450"/>
        <a:ext cx="11534257" cy="464540"/>
      </dsp:txXfrm>
    </dsp:sp>
    <dsp:sp modelId="{211E0AFE-572F-4A4C-BC66-02461782AC07}">
      <dsp:nvSpPr>
        <dsp:cNvPr id="0" name=""/>
        <dsp:cNvSpPr/>
      </dsp:nvSpPr>
      <dsp:spPr>
        <a:xfrm>
          <a:off x="0" y="119148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System - telemetry</a:t>
          </a:r>
        </a:p>
      </dsp:txBody>
      <dsp:txXfrm>
        <a:off x="25130" y="1216610"/>
        <a:ext cx="11534257" cy="464540"/>
      </dsp:txXfrm>
    </dsp:sp>
    <dsp:sp modelId="{FF7F292C-046C-9C49-87C5-F2C9C98ACBBE}">
      <dsp:nvSpPr>
        <dsp:cNvPr id="0" name=""/>
        <dsp:cNvSpPr/>
      </dsp:nvSpPr>
      <dsp:spPr>
        <a:xfrm>
          <a:off x="0" y="176964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Temporal – scheduled</a:t>
          </a:r>
        </a:p>
      </dsp:txBody>
      <dsp:txXfrm>
        <a:off x="25130" y="1794770"/>
        <a:ext cx="11534257" cy="464540"/>
      </dsp:txXfrm>
    </dsp:sp>
    <dsp:sp modelId="{90E03021-0901-DA46-BCA7-0A633108E795}">
      <dsp:nvSpPr>
        <dsp:cNvPr id="0" name=""/>
        <dsp:cNvSpPr/>
      </dsp:nvSpPr>
      <dsp:spPr>
        <a:xfrm>
          <a:off x="0" y="234780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Platform – infrastructure health and status</a:t>
          </a:r>
        </a:p>
      </dsp:txBody>
      <dsp:txXfrm>
        <a:off x="25130" y="2372930"/>
        <a:ext cx="11534257" cy="464540"/>
      </dsp:txXfrm>
    </dsp:sp>
    <dsp:sp modelId="{B19C7A68-168F-5B48-9F8A-EE57E8152282}">
      <dsp:nvSpPr>
        <dsp:cNvPr id="0" name=""/>
        <dsp:cNvSpPr/>
      </dsp:nvSpPr>
      <dsp:spPr>
        <a:xfrm>
          <a:off x="0" y="292596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Policy – telemetry events focused on governance</a:t>
          </a:r>
        </a:p>
      </dsp:txBody>
      <dsp:txXfrm>
        <a:off x="25130" y="2951090"/>
        <a:ext cx="11534257" cy="464540"/>
      </dsp:txXfrm>
    </dsp:sp>
    <dsp:sp modelId="{8ED9A839-1EBF-8948-8BCA-C511BCF14B33}">
      <dsp:nvSpPr>
        <dsp:cNvPr id="0" name=""/>
        <dsp:cNvSpPr/>
      </dsp:nvSpPr>
      <dsp:spPr>
        <a:xfrm>
          <a:off x="0" y="3504120"/>
          <a:ext cx="11584517" cy="514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User/Actions – analytics </a:t>
          </a:r>
        </a:p>
      </dsp:txBody>
      <dsp:txXfrm>
        <a:off x="25130" y="3529250"/>
        <a:ext cx="11534257" cy="464540"/>
      </dsp:txXfrm>
    </dsp:sp>
    <dsp:sp modelId="{E0BF13A5-8D9A-2642-9B24-14DA81C8126E}">
      <dsp:nvSpPr>
        <dsp:cNvPr id="0" name=""/>
        <dsp:cNvSpPr/>
      </dsp:nvSpPr>
      <dsp:spPr>
        <a:xfrm>
          <a:off x="0" y="4082280"/>
          <a:ext cx="11584517" cy="51480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Data – mutations to data (change data capture)</a:t>
          </a:r>
        </a:p>
      </dsp:txBody>
      <dsp:txXfrm>
        <a:off x="25130" y="4107410"/>
        <a:ext cx="11534257" cy="4645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DCA71-744B-3041-8B32-FA18AFEA9689}"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B36EF-273B-C942-A1A3-7BB252ADD5A2}" type="slidenum">
              <a:rPr lang="en-US" smtClean="0"/>
              <a:t>‹#›</a:t>
            </a:fld>
            <a:endParaRPr lang="en-US"/>
          </a:p>
        </p:txBody>
      </p:sp>
    </p:spTree>
    <p:extLst>
      <p:ext uri="{BB962C8B-B14F-4D97-AF65-F5344CB8AC3E}">
        <p14:creationId xmlns:p14="http://schemas.microsoft.com/office/powerpoint/2010/main" val="2222991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1468">
              <a:defRPr sz="1200">
                <a:latin typeface="Arial"/>
                <a:ea typeface="Arial"/>
                <a:cs typeface="Arial"/>
                <a:sym typeface="Arial"/>
              </a:defRPr>
            </a:pPr>
            <a:r>
              <a:rPr lang="en-US" dirty="0"/>
              <a:t>These come from my experiences and research. You might have different opinions or I might just be wrong about some things.</a:t>
            </a:r>
          </a:p>
          <a:p>
            <a:pPr defTabSz="321468">
              <a:defRPr sz="1200">
                <a:latin typeface="Arial"/>
                <a:ea typeface="Arial"/>
                <a:cs typeface="Arial"/>
                <a:sym typeface="Arial"/>
              </a:defRPr>
            </a:pPr>
            <a:endParaRPr lang="en-US" dirty="0"/>
          </a:p>
          <a:p>
            <a:pPr defTabSz="321468">
              <a:defRPr sz="1200">
                <a:latin typeface="Arial"/>
                <a:ea typeface="Arial"/>
                <a:cs typeface="Arial"/>
                <a:sym typeface="Arial"/>
              </a:defRPr>
            </a:pPr>
            <a:r>
              <a:rPr lang="en-US" dirty="0"/>
              <a:t>How I came to go down this path.</a:t>
            </a:r>
          </a:p>
          <a:p>
            <a:pPr defTabSz="321468">
              <a:defRPr sz="1200">
                <a:latin typeface="Arial"/>
                <a:ea typeface="Arial"/>
                <a:cs typeface="Arial"/>
                <a:sym typeface="Arial"/>
              </a:defRPr>
            </a:pPr>
            <a:endParaRPr lang="en-US" dirty="0"/>
          </a:p>
          <a:p>
            <a:pPr marL="120315" indent="-120315" defTabSz="321468">
              <a:buSzPct val="100000"/>
              <a:buAutoNum type="arabicPeriod"/>
              <a:defRPr sz="1200">
                <a:latin typeface="Arial"/>
                <a:ea typeface="Arial"/>
                <a:cs typeface="Arial"/>
                <a:sym typeface="Arial"/>
              </a:defRPr>
            </a:pPr>
            <a:r>
              <a:rPr lang="en-US" dirty="0"/>
              <a:t>looking for ways to orchestrate business processes in an enterprise without requiring specialized skillsets</a:t>
            </a:r>
          </a:p>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2</a:t>
            </a:fld>
            <a:endParaRPr lang="en-US"/>
          </a:p>
        </p:txBody>
      </p:sp>
    </p:spTree>
    <p:extLst>
      <p:ext uri="{BB962C8B-B14F-4D97-AF65-F5344CB8AC3E}">
        <p14:creationId xmlns:p14="http://schemas.microsoft.com/office/powerpoint/2010/main" val="281611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defTabSz="914400">
              <a:defRPr sz="1200"/>
            </a:pPr>
            <a:r>
              <a:t>You are probably somewhere on this continuum.  Or maybe several places on it…</a:t>
            </a:r>
          </a:p>
          <a:p>
            <a:pPr defTabSz="914400">
              <a:defRPr sz="1200"/>
            </a:pPr>
            <a:endParaRPr/>
          </a:p>
          <a:p>
            <a:pPr defTabSz="914400">
              <a:defRPr>
                <a:latin typeface="Roboto Bold"/>
                <a:ea typeface="Roboto Bold"/>
                <a:cs typeface="Roboto Bold"/>
                <a:sym typeface="Roboto Bold"/>
              </a:defRPr>
            </a:pPr>
            <a:r>
              <a:t>We are ALL cloud.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12</a:t>
            </a:fld>
            <a:endParaRPr lang="en-US"/>
          </a:p>
        </p:txBody>
      </p:sp>
    </p:spTree>
    <p:extLst>
      <p:ext uri="{BB962C8B-B14F-4D97-AF65-F5344CB8AC3E}">
        <p14:creationId xmlns:p14="http://schemas.microsoft.com/office/powerpoint/2010/main" val="398463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ts val="1575"/>
              </a:lnSpc>
              <a:buNone/>
            </a:pPr>
            <a:r>
              <a:rPr lang="en-US" b="0" dirty="0">
                <a:solidFill>
                  <a:srgbClr val="2196F3"/>
                </a:solidFill>
                <a:effectLst/>
                <a:latin typeface="Fira Code" pitchFamily="49" charset="0"/>
              </a:rPr>
              <a:t>-</a:t>
            </a:r>
            <a:r>
              <a:rPr lang="en-US" b="0" dirty="0">
                <a:solidFill>
                  <a:srgbClr val="BDBDBD"/>
                </a:solidFill>
                <a:effectLst/>
                <a:latin typeface="Fira Code" pitchFamily="49" charset="0"/>
              </a:rPr>
              <a:t> Event producers, consumers, and backbone</a:t>
            </a:r>
          </a:p>
          <a:p>
            <a:pPr>
              <a:lnSpc>
                <a:spcPts val="1575"/>
              </a:lnSpc>
              <a:buNone/>
            </a:pPr>
            <a:r>
              <a:rPr lang="en-US" b="0" dirty="0">
                <a:solidFill>
                  <a:srgbClr val="2196F3"/>
                </a:solidFill>
                <a:effectLst/>
                <a:latin typeface="Fira Code" pitchFamily="49" charset="0"/>
              </a:rPr>
              <a:t>-</a:t>
            </a:r>
            <a:r>
              <a:rPr lang="en-US" b="0" dirty="0">
                <a:solidFill>
                  <a:srgbClr val="BDBDBD"/>
                </a:solidFill>
                <a:effectLst/>
                <a:latin typeface="Fira Code" pitchFamily="49" charset="0"/>
              </a:rPr>
              <a:t> Events = facts/state changes</a:t>
            </a:r>
          </a:p>
          <a:p>
            <a:pPr>
              <a:lnSpc>
                <a:spcPts val="1575"/>
              </a:lnSpc>
              <a:buNone/>
            </a:pPr>
            <a:r>
              <a:rPr lang="en-US" b="0" dirty="0">
                <a:solidFill>
                  <a:srgbClr val="2196F3"/>
                </a:solidFill>
                <a:effectLst/>
                <a:latin typeface="Fira Code" pitchFamily="49" charset="0"/>
              </a:rPr>
              <a:t>-</a:t>
            </a:r>
            <a:r>
              <a:rPr lang="en-US" b="0" dirty="0">
                <a:solidFill>
                  <a:srgbClr val="BDBDBD"/>
                </a:solidFill>
                <a:effectLst/>
                <a:latin typeface="Fira Code" pitchFamily="49" charset="0"/>
              </a:rPr>
              <a:t> Decoupled, scalable, real-time</a:t>
            </a:r>
          </a:p>
          <a:p>
            <a:pPr>
              <a:lnSpc>
                <a:spcPts val="1575"/>
              </a:lnSpc>
            </a:pPr>
            <a:br>
              <a:rPr lang="en-US" b="0" dirty="0">
                <a:solidFill>
                  <a:srgbClr val="BDBDBD"/>
                </a:solidFill>
                <a:effectLst/>
                <a:latin typeface="Fira Code" pitchFamily="49" charset="0"/>
              </a:rPr>
            </a:br>
            <a:r>
              <a:rPr lang="en-US" b="0" i="1" dirty="0">
                <a:solidFill>
                  <a:srgbClr val="BDBDBD"/>
                </a:solidFill>
                <a:effectLst/>
                <a:latin typeface="Fira Code" pitchFamily="49" charset="0"/>
              </a:rPr>
              <a:t>_Notes: Define EDA clearly. Mention tools like Kafka, Event Grid, RabbitMQ. Emphasize benefits like loose coupling and scalability._</a:t>
            </a:r>
            <a:endParaRPr lang="en-US" b="0" dirty="0">
              <a:solidFill>
                <a:srgbClr val="BDBDBD"/>
              </a:solidFill>
              <a:effectLst/>
              <a:latin typeface="Fira Code" pitchFamily="49" charset="0"/>
            </a:endParaRPr>
          </a:p>
          <a:p>
            <a:endParaRPr lang="en-US" dirty="0"/>
          </a:p>
        </p:txBody>
      </p:sp>
    </p:spTree>
    <p:extLst>
      <p:ext uri="{BB962C8B-B14F-4D97-AF65-F5344CB8AC3E}">
        <p14:creationId xmlns:p14="http://schemas.microsoft.com/office/powerpoint/2010/main" val="1763807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15</a:t>
            </a:fld>
            <a:endParaRPr lang="en-US"/>
          </a:p>
        </p:txBody>
      </p:sp>
    </p:spTree>
    <p:extLst>
      <p:ext uri="{BB962C8B-B14F-4D97-AF65-F5344CB8AC3E}">
        <p14:creationId xmlns:p14="http://schemas.microsoft.com/office/powerpoint/2010/main" val="205261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16</a:t>
            </a:fld>
            <a:endParaRPr lang="en-US"/>
          </a:p>
        </p:txBody>
      </p:sp>
    </p:spTree>
    <p:extLst>
      <p:ext uri="{BB962C8B-B14F-4D97-AF65-F5344CB8AC3E}">
        <p14:creationId xmlns:p14="http://schemas.microsoft.com/office/powerpoint/2010/main" val="2277251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43CB4-4606-7A00-F52D-6ABF5B17C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87D78-82CE-C8A6-A6C0-666D2ECDD0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F51AD-BCF0-C972-EE62-9D9751F04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F0A110-102D-8051-B0FF-65BD4B0F7C75}"/>
              </a:ext>
            </a:extLst>
          </p:cNvPr>
          <p:cNvSpPr>
            <a:spLocks noGrp="1"/>
          </p:cNvSpPr>
          <p:nvPr>
            <p:ph type="sldNum" sz="quarter" idx="5"/>
          </p:nvPr>
        </p:nvSpPr>
        <p:spPr/>
        <p:txBody>
          <a:bodyPr/>
          <a:lstStyle/>
          <a:p>
            <a:fld id="{9A1B36EF-273B-C942-A1A3-7BB252ADD5A2}" type="slidenum">
              <a:rPr lang="en-US" smtClean="0"/>
              <a:t>17</a:t>
            </a:fld>
            <a:endParaRPr lang="en-US"/>
          </a:p>
        </p:txBody>
      </p:sp>
    </p:spTree>
    <p:extLst>
      <p:ext uri="{BB962C8B-B14F-4D97-AF65-F5344CB8AC3E}">
        <p14:creationId xmlns:p14="http://schemas.microsoft.com/office/powerpoint/2010/main" val="202739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18</a:t>
            </a:fld>
            <a:endParaRPr lang="en-US"/>
          </a:p>
        </p:txBody>
      </p:sp>
    </p:spTree>
    <p:extLst>
      <p:ext uri="{BB962C8B-B14F-4D97-AF65-F5344CB8AC3E}">
        <p14:creationId xmlns:p14="http://schemas.microsoft.com/office/powerpoint/2010/main" val="935050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21</a:t>
            </a:fld>
            <a:endParaRPr lang="en-US"/>
          </a:p>
        </p:txBody>
      </p:sp>
    </p:spTree>
    <p:extLst>
      <p:ext uri="{BB962C8B-B14F-4D97-AF65-F5344CB8AC3E}">
        <p14:creationId xmlns:p14="http://schemas.microsoft.com/office/powerpoint/2010/main" val="3561013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defRPr sz="1200"/>
            </a:lvl1pPr>
          </a:lstStyle>
          <a:p>
            <a:r>
              <a:t>How should the applications functions talk to each other?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xfrm>
            <a:off x="381000" y="685800"/>
            <a:ext cx="6096000" cy="3429000"/>
          </a:xfrm>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lvl1pPr defTabSz="914400">
              <a:defRPr sz="1200"/>
            </a:lvl1pPr>
          </a:lstStyle>
          <a:p>
            <a:r>
              <a:t>Add a new subsystem and start consuming events that are already in the system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7964C-4CDB-EEDA-2D68-4DAC985D2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0ACFE-C6C4-D113-A494-28C75066D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8E964-5D53-8E54-E75C-2E3D95EC1591}"/>
              </a:ext>
            </a:extLst>
          </p:cNvPr>
          <p:cNvSpPr>
            <a:spLocks noGrp="1"/>
          </p:cNvSpPr>
          <p:nvPr>
            <p:ph type="body" idx="1"/>
          </p:nvPr>
        </p:nvSpPr>
        <p:spPr/>
        <p:txBody>
          <a:bodyPr/>
          <a:lstStyle/>
          <a:p>
            <a:r>
              <a:rPr lang="en-US" dirty="0"/>
              <a:t>https://</a:t>
            </a:r>
            <a:r>
              <a:rPr lang="en-US" dirty="0" err="1"/>
              <a:t>www.gartner.com</a:t>
            </a:r>
            <a:r>
              <a:rPr lang="en-US" dirty="0"/>
              <a:t>/</a:t>
            </a:r>
            <a:r>
              <a:rPr lang="en-US" dirty="0" err="1"/>
              <a:t>en</a:t>
            </a:r>
            <a:r>
              <a:rPr lang="en-US" dirty="0"/>
              <a:t>/information-technology/glossary/citizen-developer</a:t>
            </a:r>
          </a:p>
        </p:txBody>
      </p:sp>
      <p:sp>
        <p:nvSpPr>
          <p:cNvPr id="4" name="Slide Number Placeholder 3">
            <a:extLst>
              <a:ext uri="{FF2B5EF4-FFF2-40B4-BE49-F238E27FC236}">
                <a16:creationId xmlns:a16="http://schemas.microsoft.com/office/drawing/2014/main" id="{822C3909-12BF-7C4C-B811-AA52580BE8F1}"/>
              </a:ext>
            </a:extLst>
          </p:cNvPr>
          <p:cNvSpPr>
            <a:spLocks noGrp="1"/>
          </p:cNvSpPr>
          <p:nvPr>
            <p:ph type="sldNum" sz="quarter" idx="5"/>
          </p:nvPr>
        </p:nvSpPr>
        <p:spPr/>
        <p:txBody>
          <a:bodyPr/>
          <a:lstStyle/>
          <a:p>
            <a:pPr>
              <a:defRPr/>
            </a:pPr>
            <a:fld id="{B2A9DA42-D387-494B-AF3F-EFC33C61B38A}" type="slidenum">
              <a:rPr lang="en-US" smtClean="0"/>
              <a:pPr>
                <a:defRPr/>
              </a:pPr>
              <a:t>3</a:t>
            </a:fld>
            <a:endParaRPr lang="en-US"/>
          </a:p>
        </p:txBody>
      </p:sp>
    </p:spTree>
    <p:extLst>
      <p:ext uri="{BB962C8B-B14F-4D97-AF65-F5344CB8AC3E}">
        <p14:creationId xmlns:p14="http://schemas.microsoft.com/office/powerpoint/2010/main" val="3585462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Shape 867"/>
          <p:cNvSpPr>
            <a:spLocks noGrp="1" noRot="1" noChangeAspect="1"/>
          </p:cNvSpPr>
          <p:nvPr>
            <p:ph type="sldImg"/>
          </p:nvPr>
        </p:nvSpPr>
        <p:spPr>
          <a:xfrm>
            <a:off x="381000" y="685800"/>
            <a:ext cx="6096000" cy="3429000"/>
          </a:xfrm>
          <a:prstGeom prst="rect">
            <a:avLst/>
          </a:prstGeom>
        </p:spPr>
        <p:txBody>
          <a:bodyPr/>
          <a:lstStyle/>
          <a:p>
            <a:endParaRPr/>
          </a:p>
        </p:txBody>
      </p:sp>
      <p:sp>
        <p:nvSpPr>
          <p:cNvPr id="868" name="Shape 868"/>
          <p:cNvSpPr>
            <a:spLocks noGrp="1"/>
          </p:cNvSpPr>
          <p:nvPr>
            <p:ph type="body" sz="quarter" idx="1"/>
          </p:nvPr>
        </p:nvSpPr>
        <p:spPr>
          <a:prstGeom prst="rect">
            <a:avLst/>
          </a:prstGeom>
        </p:spPr>
        <p:txBody>
          <a:bodyPr/>
          <a:lstStyle>
            <a:lvl1pPr defTabSz="914400">
              <a:defRPr sz="1200"/>
            </a:lvl1pPr>
          </a:lstStyle>
          <a:p>
            <a:r>
              <a:t>BI consumes events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31</a:t>
            </a:fld>
            <a:endParaRPr lang="en-US"/>
          </a:p>
        </p:txBody>
      </p:sp>
    </p:spTree>
    <p:extLst>
      <p:ext uri="{BB962C8B-B14F-4D97-AF65-F5344CB8AC3E}">
        <p14:creationId xmlns:p14="http://schemas.microsoft.com/office/powerpoint/2010/main" val="820956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F17E2-C252-455B-CCB5-7D8EBB7CC0BE}"/>
            </a:ext>
          </a:extLst>
        </p:cNvPr>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38A1B339-98BB-1D34-783B-EF41E16540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EBE2E0B3-3FFB-47DE-8FA2-42A4157344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564" name="Slide Number Placeholder 3">
            <a:extLst>
              <a:ext uri="{FF2B5EF4-FFF2-40B4-BE49-F238E27FC236}">
                <a16:creationId xmlns:a16="http://schemas.microsoft.com/office/drawing/2014/main" id="{511B244C-D6D5-C912-BF29-7B7CDC6A00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A0BB315E-2EEA-9143-BBD2-12D95A30FA8C}" type="slidenum">
              <a:rPr lang="en-US" altLang="en-US"/>
              <a:pPr fontAlgn="base">
                <a:spcBef>
                  <a:spcPct val="0"/>
                </a:spcBef>
                <a:spcAft>
                  <a:spcPct val="0"/>
                </a:spcAft>
              </a:pPr>
              <a:t>32</a:t>
            </a:fld>
            <a:endParaRPr lang="en-US" altLang="en-US"/>
          </a:p>
        </p:txBody>
      </p:sp>
    </p:spTree>
    <p:extLst>
      <p:ext uri="{BB962C8B-B14F-4D97-AF65-F5344CB8AC3E}">
        <p14:creationId xmlns:p14="http://schemas.microsoft.com/office/powerpoint/2010/main" val="3088193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4D40E-739C-7F11-3522-CC75109C8E66}"/>
            </a:ext>
          </a:extLst>
        </p:cNvPr>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10E2F12B-BECD-4A77-38DD-C6A8C6CD0E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2CF3C593-57A4-B0E5-F181-781E2AB5E1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The next steps section will be your wrap up and thank you slides. We are going to add a slide for you to be able to list what’s next before we move to the contact us slide, so that will be available when we distribute the deck to all of Centric. </a:t>
            </a:r>
          </a:p>
        </p:txBody>
      </p:sp>
      <p:sp>
        <p:nvSpPr>
          <p:cNvPr id="81924" name="Slide Number Placeholder 3">
            <a:extLst>
              <a:ext uri="{FF2B5EF4-FFF2-40B4-BE49-F238E27FC236}">
                <a16:creationId xmlns:a16="http://schemas.microsoft.com/office/drawing/2014/main" id="{AE33044E-AEA8-B93B-BD9E-ECAB135292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57869611-A5E7-294C-B2E0-48D2BBD6E957}" type="slidenum">
              <a:rPr lang="en-US" altLang="en-US"/>
              <a:pPr fontAlgn="base">
                <a:spcBef>
                  <a:spcPct val="0"/>
                </a:spcBef>
                <a:spcAft>
                  <a:spcPct val="0"/>
                </a:spcAft>
              </a:pPr>
              <a:t>33</a:t>
            </a:fld>
            <a:endParaRPr lang="en-US" altLang="en-US"/>
          </a:p>
        </p:txBody>
      </p:sp>
    </p:spTree>
    <p:extLst>
      <p:ext uri="{BB962C8B-B14F-4D97-AF65-F5344CB8AC3E}">
        <p14:creationId xmlns:p14="http://schemas.microsoft.com/office/powerpoint/2010/main" val="228205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4</a:t>
            </a:fld>
            <a:endParaRPr lang="en-US"/>
          </a:p>
        </p:txBody>
      </p:sp>
    </p:spTree>
    <p:extLst>
      <p:ext uri="{BB962C8B-B14F-4D97-AF65-F5344CB8AC3E}">
        <p14:creationId xmlns:p14="http://schemas.microsoft.com/office/powerpoint/2010/main" val="127188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pPr defTabSz="914400">
              <a:defRPr sz="1200"/>
            </a:pPr>
            <a:r>
              <a:rPr dirty="0"/>
              <a:t>This is how a monolith is built</a:t>
            </a:r>
          </a:p>
          <a:p>
            <a:pPr defTabSz="914400">
              <a:defRPr sz="1200"/>
            </a:pPr>
            <a:endParaRPr dirty="0"/>
          </a:p>
          <a:p>
            <a:pPr defTabSz="914400">
              <a:defRPr sz="1200"/>
            </a:pPr>
            <a:r>
              <a:rPr dirty="0"/>
              <a:t>How agile </a:t>
            </a:r>
            <a:r>
              <a:rPr dirty="0" err="1"/>
              <a:t>killled</a:t>
            </a:r>
            <a:r>
              <a:rPr dirty="0"/>
              <a:t> this approach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pPr defTabSz="914400">
              <a:defRPr sz="1200"/>
            </a:pPr>
            <a:r>
              <a:t>While our features are smaller, the testing effort hasn’t changed.</a:t>
            </a:r>
          </a:p>
          <a:p>
            <a:pPr defTabSz="914400">
              <a:defRPr sz="1200"/>
            </a:pPr>
            <a:r>
              <a:t>We can rely some on test automation, but even these test suites can get inflated.</a:t>
            </a:r>
          </a:p>
          <a:p>
            <a:pPr defTabSz="914400">
              <a:defRPr sz="1200"/>
            </a:pPr>
            <a:r>
              <a:t>I’m not trying to enter the debate.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defTabSz="914400">
              <a:defRPr sz="1200"/>
            </a:lvl1pPr>
          </a:lstStyle>
          <a:p>
            <a:r>
              <a:rPr dirty="0"/>
              <a:t>This is how a monolith is built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xfrm>
            <a:off x="381000" y="685800"/>
            <a:ext cx="6096000" cy="3429000"/>
          </a:xfrm>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pPr defTabSz="914400">
              <a:defRPr sz="1200"/>
            </a:pPr>
            <a:r>
              <a:rPr dirty="0"/>
              <a:t>Here is what we have done…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defRPr sz="1200"/>
            </a:pPr>
            <a:r>
              <a:t>How do you do system-wide logging?</a:t>
            </a:r>
          </a:p>
          <a:p>
            <a:pPr defTabSz="914400">
              <a:defRPr sz="1200"/>
            </a:pPr>
            <a:r>
              <a:t>Mention ESB bus (expensive, requires specialized skillsets, did I say expensive).</a:t>
            </a:r>
          </a:p>
          <a:p>
            <a:pPr defTabSz="914400">
              <a:defRPr sz="1200"/>
            </a:pPr>
            <a:endParaRPr/>
          </a:p>
          <a:p>
            <a:pPr defTabSz="914400">
              <a:defRPr sz="1200"/>
            </a:pPr>
            <a:r>
              <a:t>Discoverablitiity</a:t>
            </a:r>
          </a:p>
          <a:p>
            <a:pPr defTabSz="914400">
              <a:defRPr sz="1200"/>
            </a:pPr>
            <a:r>
              <a:t>Addressing</a:t>
            </a:r>
          </a:p>
          <a:p>
            <a:pPr defTabSz="914400">
              <a:defRPr sz="1200"/>
            </a:pPr>
            <a:endParaRPr/>
          </a:p>
          <a:p>
            <a:pPr defTabSz="914400">
              <a:defRPr sz="1200"/>
            </a:pPr>
            <a:r>
              <a:t>Hard to change/test/deploy</a:t>
            </a:r>
          </a:p>
          <a:p>
            <a:pPr defTabSz="914400">
              <a:defRPr sz="1200"/>
            </a:pPr>
            <a:endParaRPr/>
          </a:p>
          <a:p>
            <a:pPr defTabSz="914400">
              <a:defRPr sz="1200">
                <a:latin typeface="Roboto Bold"/>
                <a:ea typeface="Roboto Bold"/>
                <a:cs typeface="Roboto Bold"/>
                <a:sym typeface="Roboto Bold"/>
              </a:defRPr>
            </a:pPr>
            <a:r>
              <a:t>Direct Dependencies are a problem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xfrm>
            <a:off x="381000" y="685800"/>
            <a:ext cx="6096000" cy="3429000"/>
          </a:xfrm>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pPr defTabSz="914400">
              <a:defRPr sz="1200"/>
            </a:pPr>
            <a:r>
              <a:t>How do you do system-wide logging?</a:t>
            </a:r>
          </a:p>
          <a:p>
            <a:pPr defTabSz="914400">
              <a:defRPr sz="3600">
                <a:latin typeface="Roboto Bold"/>
                <a:ea typeface="Roboto Bold"/>
                <a:cs typeface="Roboto Bold"/>
                <a:sym typeface="Roboto Bold"/>
              </a:defRPr>
            </a:pPr>
            <a:r>
              <a:t>Mention ESB bus (expensive, requires specialized skillsets, did I say expensive).</a:t>
            </a:r>
          </a:p>
          <a:p>
            <a:pPr defTabSz="914400">
              <a:defRPr sz="3600">
                <a:latin typeface="Roboto Bold"/>
                <a:ea typeface="Roboto Bold"/>
                <a:cs typeface="Roboto Bold"/>
                <a:sym typeface="Roboto Bold"/>
              </a:defRPr>
            </a:pPr>
            <a:endParaRPr/>
          </a:p>
          <a:p>
            <a:pPr defTabSz="914400">
              <a:defRPr sz="3600">
                <a:latin typeface="Roboto Bold"/>
                <a:ea typeface="Roboto Bold"/>
                <a:cs typeface="Roboto Bold"/>
                <a:sym typeface="Roboto Bold"/>
              </a:defRPr>
            </a:pPr>
            <a:r>
              <a:t>Going in the right direction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5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ECBE90D0-3E1A-D929-3C99-EE1DA05B7670}"/>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98354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29355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l="-77081" t="-29813" r="-312149" b="-538"/>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email">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0"/>
            <a:ext cx="1821873" cy="2184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9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Arial Regular"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0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1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2661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129780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a:srcRect t="46646" b="8385"/>
          <a:stretch/>
        </p:blipFill>
        <p:spPr>
          <a:xfrm>
            <a:off x="0" y="0"/>
            <a:ext cx="12191998" cy="6854056"/>
          </a:xfrm>
          <a:prstGeom prst="rect">
            <a:avLst/>
          </a:prstGeom>
        </p:spPr>
      </p:pic>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B89C9C5-FA98-B44A-8B5C-72B0682BA691}"/>
              </a:ext>
            </a:extLst>
          </p:cNvPr>
          <p:cNvSpPr/>
          <p:nvPr userDrawn="1"/>
        </p:nvSpPr>
        <p:spPr>
          <a:xfrm>
            <a:off x="1" y="-8298"/>
            <a:ext cx="12191999" cy="6870651"/>
          </a:xfrm>
          <a:prstGeom prst="rect">
            <a:avLst/>
          </a:prstGeom>
          <a:solidFill>
            <a:schemeClr val="tx1">
              <a:alpha val="254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455724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19" name="Picture 18" descr="A computer with a blank screen&#10;&#10;Description automatically generated">
            <a:extLst>
              <a:ext uri="{FF2B5EF4-FFF2-40B4-BE49-F238E27FC236}">
                <a16:creationId xmlns:a16="http://schemas.microsoft.com/office/drawing/2014/main" id="{6EC229F8-EC4B-7401-30A2-95DDB22694C4}"/>
              </a:ext>
            </a:extLst>
          </p:cNvPr>
          <p:cNvPicPr>
            <a:picLocks noChangeAspect="1"/>
          </p:cNvPicPr>
          <p:nvPr userDrawn="1"/>
        </p:nvPicPr>
        <p:blipFill>
          <a:blip r:embed="rId3"/>
          <a:stretch>
            <a:fillRect/>
          </a:stretch>
        </p:blipFill>
        <p:spPr>
          <a:xfrm>
            <a:off x="2088584" y="1201255"/>
            <a:ext cx="8069304" cy="4583747"/>
          </a:xfrm>
          <a:prstGeom prst="rect">
            <a:avLst/>
          </a:prstGeom>
        </p:spPr>
      </p:pic>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027680" y="1452880"/>
            <a:ext cx="6196531" cy="3881120"/>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427823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Arial Regular"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3708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2800" b="0" i="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Tree>
    <p:extLst>
      <p:ext uri="{BB962C8B-B14F-4D97-AF65-F5344CB8AC3E}">
        <p14:creationId xmlns:p14="http://schemas.microsoft.com/office/powerpoint/2010/main" val="28169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 Key message + Body ">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320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a:lstStyle>
            <a:lvl1pPr>
              <a:defRPr b="0" i="0">
                <a:solidFill>
                  <a:schemeClr val="tx1">
                    <a:lumMod val="75000"/>
                    <a:lumOff val="25000"/>
                  </a:schemeClr>
                </a:solidFill>
                <a:latin typeface="Arial Regular" charset="0"/>
                <a:ea typeface="Arial Regular" charset="0"/>
                <a:cs typeface="Arial Regular" charset="0"/>
              </a:defRPr>
            </a:lvl1pPr>
            <a:lvl2pPr>
              <a:defRPr b="0" i="0">
                <a:solidFill>
                  <a:schemeClr val="tx1">
                    <a:lumMod val="75000"/>
                    <a:lumOff val="25000"/>
                  </a:schemeClr>
                </a:solidFill>
                <a:latin typeface="Arial Regular" charset="0"/>
                <a:ea typeface="Arial Regular" charset="0"/>
                <a:cs typeface="Arial Regular" charset="0"/>
              </a:defRPr>
            </a:lvl2pPr>
            <a:lvl3pPr>
              <a:defRPr b="0" i="0">
                <a:solidFill>
                  <a:schemeClr val="tx1">
                    <a:lumMod val="75000"/>
                    <a:lumOff val="25000"/>
                  </a:schemeClr>
                </a:solidFill>
                <a:latin typeface="Arial Regular" charset="0"/>
                <a:ea typeface="Arial Regular" charset="0"/>
                <a:cs typeface="Arial Regular" charset="0"/>
              </a:defRPr>
            </a:lvl3pPr>
            <a:lvl4pPr>
              <a:defRPr b="0" i="0">
                <a:solidFill>
                  <a:schemeClr val="tx1">
                    <a:lumMod val="75000"/>
                    <a:lumOff val="25000"/>
                  </a:schemeClr>
                </a:solidFill>
                <a:latin typeface="Arial Regular" charset="0"/>
                <a:ea typeface="Arial Regular" charset="0"/>
                <a:cs typeface="Arial Regular" charset="0"/>
              </a:defRPr>
            </a:lvl4pPr>
            <a:lvl5pPr>
              <a:defRPr b="0" i="0">
                <a:solidFill>
                  <a:schemeClr val="tx1">
                    <a:lumMod val="75000"/>
                    <a:lumOff val="25000"/>
                  </a:schemeClr>
                </a:solidFill>
                <a:latin typeface="Arial Regular" charset="0"/>
                <a:ea typeface="Arial Regular" charset="0"/>
                <a:cs typeface="Arial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94243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8308BF-576B-4AFF-818E-EEBF8A03076F}"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5DAB4-BBDF-421B-A0C7-FF5067AFC6E3}" type="slidenum">
              <a:rPr lang="en-US" smtClean="0"/>
              <a:t>‹#›</a:t>
            </a:fld>
            <a:endParaRPr lang="en-US"/>
          </a:p>
        </p:txBody>
      </p:sp>
    </p:spTree>
    <p:extLst>
      <p:ext uri="{BB962C8B-B14F-4D97-AF65-F5344CB8AC3E}">
        <p14:creationId xmlns:p14="http://schemas.microsoft.com/office/powerpoint/2010/main" val="3125475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7874977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8" y="457200"/>
            <a:ext cx="3932238"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489857" indent="-261257">
              <a:defRPr sz="3200"/>
            </a:lvl2pPr>
            <a:lvl3pPr marL="762000" indent="-304800">
              <a:defRPr sz="3200"/>
            </a:lvl3pPr>
            <a:lvl4pPr marL="1051560" indent="-365760">
              <a:defRPr sz="3200"/>
            </a:lvl4pPr>
            <a:lvl5pPr marL="12801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Rectangle"/>
          <p:cNvSpPr>
            <a:spLocks noGrp="1"/>
          </p:cNvSpPr>
          <p:nvPr>
            <p:ph type="body" sz="quarter" idx="21"/>
          </p:nvPr>
        </p:nvSpPr>
        <p:spPr>
          <a:xfrm>
            <a:off x="839788" y="2057400"/>
            <a:ext cx="3932238" cy="3811588"/>
          </a:xfrm>
          <a:prstGeom prst="rect">
            <a:avLst/>
          </a:prstGeom>
          <a:ln w="12700"/>
        </p:spPr>
        <p:txBody>
          <a:bodyPr/>
          <a:lstStyle>
            <a:lvl1pPr marL="0" indent="0">
              <a:buSzTx/>
              <a:buFontTx/>
              <a:buNone/>
              <a:defRPr sz="3200"/>
            </a:lvl1pPr>
          </a:lstStyle>
          <a:p>
            <a:pPr marL="0" indent="0">
              <a:buSzTx/>
              <a:buFontTx/>
              <a:buNone/>
              <a:defRPr sz="32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972306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3599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3"/>
            <a:ext cx="10515600" cy="1500188"/>
          </a:xfrm>
          <a:prstGeom prst="rect">
            <a:avLst/>
          </a:prstGeom>
        </p:spPr>
        <p:txBody>
          <a:bodyPr/>
          <a:lstStyle>
            <a:lvl1pPr marL="0" indent="0">
              <a:buSzTx/>
              <a:buFontTx/>
              <a:buNone/>
              <a:defRPr sz="2400">
                <a:solidFill>
                  <a:srgbClr val="888888"/>
                </a:solidFill>
              </a:defRPr>
            </a:lvl1pPr>
            <a:lvl2pPr marL="0" indent="228600">
              <a:buSzTx/>
              <a:buFontTx/>
              <a:buNone/>
              <a:defRPr sz="2400">
                <a:solidFill>
                  <a:srgbClr val="888888"/>
                </a:solidFill>
              </a:defRPr>
            </a:lvl2pPr>
            <a:lvl3pPr marL="0" indent="457200">
              <a:buSzTx/>
              <a:buFontTx/>
              <a:buNone/>
              <a:defRPr sz="2400">
                <a:solidFill>
                  <a:srgbClr val="888888"/>
                </a:solidFill>
              </a:defRPr>
            </a:lvl3pPr>
            <a:lvl4pPr marL="0" indent="685800">
              <a:buSzTx/>
              <a:buFontTx/>
              <a:buNone/>
              <a:defRPr sz="2400">
                <a:solidFill>
                  <a:srgbClr val="888888"/>
                </a:solidFill>
              </a:defRPr>
            </a:lvl4pPr>
            <a:lvl5pPr marL="0" indent="9144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31289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8" cy="823913"/>
          </a:xfrm>
          <a:prstGeom prst="rect">
            <a:avLst/>
          </a:prstGeom>
        </p:spPr>
        <p:txBody>
          <a:bodyPr anchor="b"/>
          <a:lstStyle>
            <a:lvl1pPr marL="0" indent="0">
              <a:buSzTx/>
              <a:buFontTx/>
              <a:buNone/>
              <a:defRPr sz="2400">
                <a:latin typeface="Roboto Bold"/>
                <a:ea typeface="Roboto Bold"/>
                <a:cs typeface="Roboto Bold"/>
                <a:sym typeface="Roboto Bold"/>
              </a:defRPr>
            </a:lvl1pPr>
            <a:lvl2pPr marL="0" indent="228600">
              <a:buSzTx/>
              <a:buFontTx/>
              <a:buNone/>
              <a:defRPr sz="2400">
                <a:latin typeface="Roboto Bold"/>
                <a:ea typeface="Roboto Bold"/>
                <a:cs typeface="Roboto Bold"/>
                <a:sym typeface="Roboto Bold"/>
              </a:defRPr>
            </a:lvl2pPr>
            <a:lvl3pPr marL="0" indent="457200">
              <a:buSzTx/>
              <a:buFontTx/>
              <a:buNone/>
              <a:defRPr sz="2400">
                <a:latin typeface="Roboto Bold"/>
                <a:ea typeface="Roboto Bold"/>
                <a:cs typeface="Roboto Bold"/>
                <a:sym typeface="Roboto Bold"/>
              </a:defRPr>
            </a:lvl3pPr>
            <a:lvl4pPr marL="0" indent="685800">
              <a:buSzTx/>
              <a:buFontTx/>
              <a:buNone/>
              <a:defRPr sz="2400">
                <a:latin typeface="Roboto Bold"/>
                <a:ea typeface="Roboto Bold"/>
                <a:cs typeface="Roboto Bold"/>
                <a:sym typeface="Roboto Bold"/>
              </a:defRPr>
            </a:lvl4pPr>
            <a:lvl5pPr marL="0" indent="914400">
              <a:buSzTx/>
              <a:buFontTx/>
              <a:buNone/>
              <a:defRPr sz="2400">
                <a:latin typeface="Roboto Bold"/>
                <a:ea typeface="Roboto Bold"/>
                <a:cs typeface="Roboto Bold"/>
                <a:sym typeface="Roboto Bold"/>
              </a:defRPr>
            </a:lvl5pPr>
          </a:lstStyle>
          <a:p>
            <a:r>
              <a:t>Body Level One</a:t>
            </a:r>
          </a:p>
          <a:p>
            <a:pPr lvl="1"/>
            <a:r>
              <a:t>Body Level Two</a:t>
            </a:r>
          </a:p>
          <a:p>
            <a:pPr lvl="2"/>
            <a:r>
              <a:t>Body Level Three</a:t>
            </a:r>
          </a:p>
          <a:p>
            <a:pPr lvl="3"/>
            <a:r>
              <a:t>Body Level Four</a:t>
            </a:r>
          </a:p>
          <a:p>
            <a:pPr lvl="4"/>
            <a:r>
              <a:t>Body Level Five</a:t>
            </a:r>
          </a:p>
        </p:txBody>
      </p:sp>
      <p:sp>
        <p:nvSpPr>
          <p:cNvPr id="49" name="Rectangle"/>
          <p:cNvSpPr>
            <a:spLocks noGrp="1"/>
          </p:cNvSpPr>
          <p:nvPr>
            <p:ph type="body" sz="quarter" idx="21"/>
          </p:nvPr>
        </p:nvSpPr>
        <p:spPr>
          <a:xfrm>
            <a:off x="6172200" y="1681163"/>
            <a:ext cx="5183188" cy="823913"/>
          </a:xfrm>
          <a:prstGeom prst="rect">
            <a:avLst/>
          </a:prstGeom>
          <a:ln w="12700"/>
        </p:spPr>
        <p:txBody>
          <a:bodyPr anchor="b"/>
          <a:lstStyle>
            <a:lvl1pPr marL="0" indent="0">
              <a:buSzTx/>
              <a:buFontTx/>
              <a:buNone/>
              <a:defRPr sz="4800">
                <a:latin typeface="Roboto Bold"/>
                <a:ea typeface="Roboto Bold"/>
                <a:sym typeface="Roboto Bold"/>
              </a:defRPr>
            </a:lvl1pPr>
          </a:lstStyle>
          <a:p>
            <a:pPr marL="0" indent="0">
              <a:buSzTx/>
              <a:buFontTx/>
              <a:buNone/>
              <a:defRPr sz="4800">
                <a:latin typeface="Roboto Bold"/>
                <a:ea typeface="Roboto Bold"/>
                <a:cs typeface="Roboto Bold"/>
                <a:sym typeface="Roboto Bold"/>
              </a:defRPr>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6826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74619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511090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5926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8" y="457200"/>
            <a:ext cx="3932238"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489857" indent="-261257">
              <a:defRPr sz="3200"/>
            </a:lvl2pPr>
            <a:lvl3pPr marL="762000" indent="-304800">
              <a:defRPr sz="3200"/>
            </a:lvl3pPr>
            <a:lvl4pPr marL="1051560" indent="-365760">
              <a:defRPr sz="3200"/>
            </a:lvl4pPr>
            <a:lvl5pPr marL="12801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Rectangle"/>
          <p:cNvSpPr>
            <a:spLocks noGrp="1"/>
          </p:cNvSpPr>
          <p:nvPr>
            <p:ph type="body" sz="quarter" idx="21"/>
          </p:nvPr>
        </p:nvSpPr>
        <p:spPr>
          <a:xfrm>
            <a:off x="839788" y="2057400"/>
            <a:ext cx="3932238" cy="3811588"/>
          </a:xfrm>
          <a:prstGeom prst="rect">
            <a:avLst/>
          </a:prstGeom>
          <a:ln w="12700"/>
        </p:spPr>
        <p:txBody>
          <a:bodyPr/>
          <a:lstStyle>
            <a:lvl1pPr marL="0" indent="0">
              <a:buSzTx/>
              <a:buFontTx/>
              <a:buNone/>
              <a:defRPr sz="3200"/>
            </a:lvl1pPr>
          </a:lstStyle>
          <a:p>
            <a:pPr marL="0" indent="0">
              <a:buSzTx/>
              <a:buFontTx/>
              <a:buNone/>
              <a:defRPr sz="32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531819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8967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691089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2416969" y="178593"/>
            <a:ext cx="7358063" cy="1714501"/>
          </a:xfrm>
          <a:prstGeom prst="rect">
            <a:avLst/>
          </a:prstGeom>
        </p:spPr>
        <p:txBody>
          <a:bodyPr lIns="71437" tIns="71437" rIns="71437" bIns="71437">
            <a:noAutofit/>
          </a:bodyPr>
          <a:lstStyle>
            <a:lvl1pPr algn="ctr" defTabSz="410766">
              <a:lnSpc>
                <a:spcPct val="100000"/>
              </a:lnSpc>
              <a:defRPr sz="5800">
                <a:latin typeface="Gill Sans"/>
                <a:ea typeface="Gill Sans"/>
                <a:cs typeface="Gill Sans"/>
                <a:sym typeface="Gill Sans"/>
              </a:defRPr>
            </a:lvl1pPr>
          </a:lstStyle>
          <a:p>
            <a:r>
              <a:t>Title Text</a:t>
            </a:r>
          </a:p>
        </p:txBody>
      </p:sp>
      <p:sp>
        <p:nvSpPr>
          <p:cNvPr id="111" name="Body Level One…"/>
          <p:cNvSpPr txBox="1">
            <a:spLocks noGrp="1"/>
          </p:cNvSpPr>
          <p:nvPr>
            <p:ph type="body" sz="half" idx="1"/>
          </p:nvPr>
        </p:nvSpPr>
        <p:spPr>
          <a:xfrm>
            <a:off x="2416969" y="1946672"/>
            <a:ext cx="7358063" cy="4018360"/>
          </a:xfrm>
          <a:prstGeom prst="rect">
            <a:avLst/>
          </a:prstGeom>
        </p:spPr>
        <p:txBody>
          <a:bodyPr lIns="71437" tIns="71437" rIns="71437" bIns="71437" anchor="ctr">
            <a:noAutofit/>
          </a:bodyPr>
          <a:lstStyle>
            <a:lvl1pPr marL="539750" indent="-381000" defTabSz="410766">
              <a:lnSpc>
                <a:spcPct val="100000"/>
              </a:lnSpc>
              <a:spcBef>
                <a:spcPts val="1650"/>
              </a:spcBef>
              <a:buSzPct val="171000"/>
              <a:buFontTx/>
              <a:defRPr>
                <a:latin typeface="Gill Sans"/>
                <a:ea typeface="Gill Sans"/>
                <a:cs typeface="Gill Sans"/>
                <a:sym typeface="Gill Sans"/>
              </a:defRPr>
            </a:lvl1pPr>
            <a:lvl2pPr marL="762000" indent="-381000" defTabSz="410766">
              <a:lnSpc>
                <a:spcPct val="100000"/>
              </a:lnSpc>
              <a:spcBef>
                <a:spcPts val="1650"/>
              </a:spcBef>
              <a:buSzPct val="171000"/>
              <a:buFontTx/>
              <a:defRPr>
                <a:latin typeface="Gill Sans"/>
                <a:ea typeface="Gill Sans"/>
                <a:cs typeface="Gill Sans"/>
                <a:sym typeface="Gill Sans"/>
              </a:defRPr>
            </a:lvl2pPr>
            <a:lvl3pPr marL="984250" indent="-381000" defTabSz="410766">
              <a:lnSpc>
                <a:spcPct val="100000"/>
              </a:lnSpc>
              <a:spcBef>
                <a:spcPts val="1650"/>
              </a:spcBef>
              <a:buSzPct val="171000"/>
              <a:buFontTx/>
              <a:defRPr>
                <a:latin typeface="Gill Sans"/>
                <a:ea typeface="Gill Sans"/>
                <a:cs typeface="Gill Sans"/>
                <a:sym typeface="Gill Sans"/>
              </a:defRPr>
            </a:lvl3pPr>
            <a:lvl4pPr marL="1206500" indent="-381000" defTabSz="410766">
              <a:lnSpc>
                <a:spcPct val="100000"/>
              </a:lnSpc>
              <a:spcBef>
                <a:spcPts val="1650"/>
              </a:spcBef>
              <a:buSzPct val="171000"/>
              <a:buFontTx/>
              <a:defRPr>
                <a:latin typeface="Gill Sans"/>
                <a:ea typeface="Gill Sans"/>
                <a:cs typeface="Gill Sans"/>
                <a:sym typeface="Gill Sans"/>
              </a:defRPr>
            </a:lvl4pPr>
            <a:lvl5pPr marL="1428750" indent="-381000" defTabSz="410766">
              <a:lnSpc>
                <a:spcPct val="100000"/>
              </a:lnSpc>
              <a:spcBef>
                <a:spcPts val="1650"/>
              </a:spcBef>
              <a:buSzPct val="171000"/>
              <a:buFontTx/>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5926426" y="6439769"/>
            <a:ext cx="330218" cy="328935"/>
          </a:xfrm>
          <a:prstGeom prst="rect">
            <a:avLst/>
          </a:prstGeom>
        </p:spPr>
        <p:txBody>
          <a:bodyPr lIns="71437" tIns="71437" rIns="71437" bIns="71437" anchor="b"/>
          <a:lstStyle>
            <a:lvl1pPr algn="ctr" defTabSz="410766">
              <a:defRPr>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72530846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9" name="Title Text"/>
          <p:cNvSpPr txBox="1">
            <a:spLocks noGrp="1"/>
          </p:cNvSpPr>
          <p:nvPr>
            <p:ph type="title"/>
          </p:nvPr>
        </p:nvSpPr>
        <p:spPr>
          <a:xfrm>
            <a:off x="2416969" y="2089547"/>
            <a:ext cx="7358063" cy="2678907"/>
          </a:xfrm>
          <a:prstGeom prst="rect">
            <a:avLst/>
          </a:prstGeom>
        </p:spPr>
        <p:txBody>
          <a:bodyPr lIns="71437" tIns="71437" rIns="71437" bIns="71437">
            <a:noAutofit/>
          </a:bodyPr>
          <a:lstStyle>
            <a:lvl1pPr algn="ctr" defTabSz="410766">
              <a:lnSpc>
                <a:spcPct val="100000"/>
              </a:lnSpc>
              <a:defRPr sz="5800">
                <a:latin typeface="Gill Sans"/>
                <a:ea typeface="Gill Sans"/>
                <a:cs typeface="Gill Sans"/>
                <a:sym typeface="Gill Sans"/>
              </a:defRPr>
            </a:lvl1pPr>
          </a:lstStyle>
          <a:p>
            <a:r>
              <a:t>Title Text</a:t>
            </a:r>
          </a:p>
        </p:txBody>
      </p:sp>
      <p:sp>
        <p:nvSpPr>
          <p:cNvPr id="120" name="Slide Number"/>
          <p:cNvSpPr txBox="1">
            <a:spLocks noGrp="1"/>
          </p:cNvSpPr>
          <p:nvPr>
            <p:ph type="sldNum" sz="quarter" idx="2"/>
          </p:nvPr>
        </p:nvSpPr>
        <p:spPr>
          <a:xfrm>
            <a:off x="5926426" y="6439769"/>
            <a:ext cx="330218" cy="328935"/>
          </a:xfrm>
          <a:prstGeom prst="rect">
            <a:avLst/>
          </a:prstGeom>
        </p:spPr>
        <p:txBody>
          <a:bodyPr lIns="71437" tIns="71437" rIns="71437" bIns="71437" anchor="b"/>
          <a:lstStyle>
            <a:lvl1pPr algn="ctr" defTabSz="410766">
              <a:defRPr>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61698606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asic Text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E14CF1-FD68-9542-91DA-2B08EF7D1805}"/>
              </a:ext>
            </a:extLst>
          </p:cNvPr>
          <p:cNvSpPr/>
          <p:nvPr userDrawn="1"/>
        </p:nvSpPr>
        <p:spPr>
          <a:xfrm>
            <a:off x="-4064000" y="-450835"/>
            <a:ext cx="265176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
        <p:nvSpPr>
          <p:cNvPr id="7" name="Picture Placeholder 6">
            <a:extLst>
              <a:ext uri="{FF2B5EF4-FFF2-40B4-BE49-F238E27FC236}">
                <a16:creationId xmlns:a16="http://schemas.microsoft.com/office/drawing/2014/main" id="{CBB9EF54-6132-E744-B761-52CDBD5699EC}"/>
              </a:ext>
            </a:extLst>
          </p:cNvPr>
          <p:cNvSpPr>
            <a:spLocks noGrp="1"/>
          </p:cNvSpPr>
          <p:nvPr>
            <p:ph type="pic" sz="quarter" idx="11"/>
          </p:nvPr>
        </p:nvSpPr>
        <p:spPr>
          <a:xfrm>
            <a:off x="0" y="0"/>
            <a:ext cx="8128000" cy="6858000"/>
          </a:xfrm>
        </p:spPr>
        <p:txBody>
          <a:bodyPr/>
          <a:lstStyle>
            <a:lvl1pPr>
              <a:defRPr b="1" i="0">
                <a:latin typeface="Raleway ExtraBold" panose="020B0503030101060003" pitchFamily="34" charset="77"/>
              </a:defRPr>
            </a:lvl1pPr>
          </a:lstStyle>
          <a:p>
            <a:endParaRPr lang="en-US"/>
          </a:p>
        </p:txBody>
      </p:sp>
      <p:sp>
        <p:nvSpPr>
          <p:cNvPr id="16" name="Title 1">
            <a:extLst>
              <a:ext uri="{FF2B5EF4-FFF2-40B4-BE49-F238E27FC236}">
                <a16:creationId xmlns:a16="http://schemas.microsoft.com/office/drawing/2014/main" id="{9C9E901F-29D8-6846-9881-54C821882E94}"/>
              </a:ext>
            </a:extLst>
          </p:cNvPr>
          <p:cNvSpPr>
            <a:spLocks noGrp="1"/>
          </p:cNvSpPr>
          <p:nvPr>
            <p:ph type="title"/>
          </p:nvPr>
        </p:nvSpPr>
        <p:spPr>
          <a:xfrm>
            <a:off x="701040" y="681723"/>
            <a:ext cx="6233160" cy="719077"/>
          </a:xfrm>
        </p:spPr>
        <p:txBody>
          <a:bodyPr anchor="t"/>
          <a:lstStyle>
            <a:lvl1pPr algn="ctr">
              <a:defRPr b="1" i="0">
                <a:solidFill>
                  <a:schemeClr val="bg1"/>
                </a:solidFill>
                <a:latin typeface="Raleway ExtraBold" panose="020B0503030101060003" pitchFamily="34" charset="77"/>
                <a:ea typeface="Verdana" panose="020B0604030504040204" pitchFamily="34" charset="0"/>
                <a:cs typeface="Verdana" panose="020B0604030504040204" pitchFamily="34" charset="0"/>
              </a:defRPr>
            </a:lvl1pPr>
          </a:lstStyle>
          <a:p>
            <a:r>
              <a:rPr lang="en-US"/>
              <a:t>Click to edit Master</a:t>
            </a:r>
          </a:p>
        </p:txBody>
      </p:sp>
      <p:sp>
        <p:nvSpPr>
          <p:cNvPr id="18" name="Text Placeholder 40">
            <a:extLst>
              <a:ext uri="{FF2B5EF4-FFF2-40B4-BE49-F238E27FC236}">
                <a16:creationId xmlns:a16="http://schemas.microsoft.com/office/drawing/2014/main" id="{D185EA17-79A6-E948-8BF7-12C80E1C8DEC}"/>
              </a:ext>
            </a:extLst>
          </p:cNvPr>
          <p:cNvSpPr>
            <a:spLocks noGrp="1"/>
          </p:cNvSpPr>
          <p:nvPr>
            <p:ph type="body" sz="quarter" idx="23"/>
          </p:nvPr>
        </p:nvSpPr>
        <p:spPr>
          <a:xfrm>
            <a:off x="8595379" y="2988379"/>
            <a:ext cx="3212690" cy="2295799"/>
          </a:xfrm>
        </p:spPr>
        <p:txBody>
          <a:bodyPr/>
          <a:lstStyle>
            <a:lvl1pPr marL="0" indent="0" algn="ctr">
              <a:buNone/>
              <a:defRPr b="1" i="0">
                <a:latin typeface="Raleway ExtraBold" panose="020B0503030101060003" pitchFamily="34" charset="77"/>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p:txBody>
      </p:sp>
      <p:sp>
        <p:nvSpPr>
          <p:cNvPr id="19" name="Text Placeholder 40">
            <a:extLst>
              <a:ext uri="{FF2B5EF4-FFF2-40B4-BE49-F238E27FC236}">
                <a16:creationId xmlns:a16="http://schemas.microsoft.com/office/drawing/2014/main" id="{B61BD45B-B358-C64D-8E03-749390ADCEA1}"/>
              </a:ext>
            </a:extLst>
          </p:cNvPr>
          <p:cNvSpPr>
            <a:spLocks noGrp="1"/>
          </p:cNvSpPr>
          <p:nvPr>
            <p:ph type="body" sz="quarter" idx="24"/>
          </p:nvPr>
        </p:nvSpPr>
        <p:spPr>
          <a:xfrm>
            <a:off x="8595379" y="2596177"/>
            <a:ext cx="3212691" cy="381988"/>
          </a:xfrm>
        </p:spPr>
        <p:txBody>
          <a:bodyPr/>
          <a:lstStyle>
            <a:lvl1pPr marL="0" indent="0" algn="ctr">
              <a:buNone/>
              <a:defRPr sz="2000" b="1" i="0">
                <a:latin typeface="Raleway ExtraBold" panose="020B0503030101060003" pitchFamily="34" charset="77"/>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a:t>
            </a:r>
          </a:p>
        </p:txBody>
      </p:sp>
      <p:sp>
        <p:nvSpPr>
          <p:cNvPr id="24" name="Rectangle 23">
            <a:extLst>
              <a:ext uri="{FF2B5EF4-FFF2-40B4-BE49-F238E27FC236}">
                <a16:creationId xmlns:a16="http://schemas.microsoft.com/office/drawing/2014/main" id="{3AC52F1D-7662-954C-8DC3-4300F4D4EFDC}"/>
              </a:ext>
            </a:extLst>
          </p:cNvPr>
          <p:cNvSpPr/>
          <p:nvPr userDrawn="1"/>
        </p:nvSpPr>
        <p:spPr>
          <a:xfrm>
            <a:off x="0" y="0"/>
            <a:ext cx="8128000" cy="198120"/>
          </a:xfrm>
          <a:prstGeom prst="rect">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Tree>
    <p:extLst>
      <p:ext uri="{BB962C8B-B14F-4D97-AF65-F5344CB8AC3E}">
        <p14:creationId xmlns:p14="http://schemas.microsoft.com/office/powerpoint/2010/main" val="1666451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672642-E148-EB47-9432-A82D27F56024}"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79981" y="6354248"/>
            <a:ext cx="373820" cy="369330"/>
          </a:xfrm>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43471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ivider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C7EB-9B2D-5E43-AAAA-E2E4C2A8CD40}"/>
              </a:ext>
            </a:extLst>
          </p:cNvPr>
          <p:cNvSpPr>
            <a:spLocks noGrp="1"/>
          </p:cNvSpPr>
          <p:nvPr>
            <p:ph type="title"/>
          </p:nvPr>
        </p:nvSpPr>
        <p:spPr>
          <a:xfrm>
            <a:off x="7478008" y="2508911"/>
            <a:ext cx="4146755" cy="1325563"/>
          </a:xfrm>
        </p:spPr>
        <p:txBody>
          <a:bodyPr anchor="ctr"/>
          <a:lstStyle>
            <a:lvl1pPr>
              <a:defRPr b="1" i="0">
                <a:solidFill>
                  <a:srgbClr val="163784"/>
                </a:solidFill>
                <a:latin typeface="Raleway ExtraBold" panose="020B0503030101060003" pitchFamily="34" charset="77"/>
                <a:ea typeface="Verdana" panose="020B0604030504040204" pitchFamily="34" charset="0"/>
                <a:cs typeface="Verdana" panose="020B0604030504040204"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E141E5CA-E0E3-644A-AA1F-B9DC46D50162}"/>
              </a:ext>
            </a:extLst>
          </p:cNvPr>
          <p:cNvSpPr>
            <a:spLocks noGrp="1"/>
          </p:cNvSpPr>
          <p:nvPr>
            <p:ph type="sldNum" sz="quarter" idx="10"/>
          </p:nvPr>
        </p:nvSpPr>
        <p:spPr>
          <a:xfrm>
            <a:off x="10943111" y="6354248"/>
            <a:ext cx="410690" cy="369330"/>
          </a:xfrm>
        </p:spPr>
        <p:txBody>
          <a:bodyPr/>
          <a:lstStyle>
            <a:lvl1pPr>
              <a:defRPr b="1" i="0">
                <a:solidFill>
                  <a:schemeClr val="bg1"/>
                </a:solidFill>
                <a:latin typeface="Raleway ExtraBold" panose="020B0503030101060003" pitchFamily="34" charset="77"/>
              </a:defRPr>
            </a:lvl1pPr>
          </a:lstStyle>
          <a:p>
            <a:fld id="{1CF8EC82-03CE-F24A-84A3-90E8D3A4D1F5}" type="slidenum">
              <a:rPr lang="en-US" smtClean="0"/>
              <a:pPr/>
              <a:t>‹#›</a:t>
            </a:fld>
            <a:endParaRPr lang="en-US"/>
          </a:p>
        </p:txBody>
      </p:sp>
      <p:sp>
        <p:nvSpPr>
          <p:cNvPr id="4" name="Rectangle 3">
            <a:extLst>
              <a:ext uri="{FF2B5EF4-FFF2-40B4-BE49-F238E27FC236}">
                <a16:creationId xmlns:a16="http://schemas.microsoft.com/office/drawing/2014/main" id="{B20BF624-4713-1C4E-9078-5715E3F9A855}"/>
              </a:ext>
            </a:extLst>
          </p:cNvPr>
          <p:cNvSpPr/>
          <p:nvPr userDrawn="1"/>
        </p:nvSpPr>
        <p:spPr>
          <a:xfrm>
            <a:off x="0" y="0"/>
            <a:ext cx="3922776" cy="6858000"/>
          </a:xfrm>
          <a:prstGeom prst="rect">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
        <p:nvSpPr>
          <p:cNvPr id="6" name="Pentagon 5">
            <a:extLst>
              <a:ext uri="{FF2B5EF4-FFF2-40B4-BE49-F238E27FC236}">
                <a16:creationId xmlns:a16="http://schemas.microsoft.com/office/drawing/2014/main" id="{C42F02CB-C5BC-174D-8C75-1B2C3176BEFA}"/>
              </a:ext>
            </a:extLst>
          </p:cNvPr>
          <p:cNvSpPr/>
          <p:nvPr userDrawn="1"/>
        </p:nvSpPr>
        <p:spPr>
          <a:xfrm rot="5400000">
            <a:off x="8685559" y="283444"/>
            <a:ext cx="1739161" cy="1172276"/>
          </a:xfrm>
          <a:prstGeom prst="homePlat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
        <p:nvSpPr>
          <p:cNvPr id="13" name="Picture Placeholder 14">
            <a:extLst>
              <a:ext uri="{FF2B5EF4-FFF2-40B4-BE49-F238E27FC236}">
                <a16:creationId xmlns:a16="http://schemas.microsoft.com/office/drawing/2014/main" id="{E66D641F-1835-DE4E-B509-6F3893E73877}"/>
              </a:ext>
            </a:extLst>
          </p:cNvPr>
          <p:cNvSpPr>
            <a:spLocks noGrp="1"/>
          </p:cNvSpPr>
          <p:nvPr>
            <p:ph type="pic" sz="quarter" idx="13"/>
          </p:nvPr>
        </p:nvSpPr>
        <p:spPr>
          <a:xfrm>
            <a:off x="661941" y="639097"/>
            <a:ext cx="6073157" cy="5535562"/>
          </a:xfrm>
        </p:spPr>
        <p:txBody>
          <a:bodyPr/>
          <a:lstStyle>
            <a:lvl1pPr>
              <a:defRPr b="1" i="0">
                <a:latin typeface="Raleway ExtraBold" panose="020B0503030101060003" pitchFamily="34" charset="77"/>
              </a:defRPr>
            </a:lvl1pPr>
          </a:lstStyle>
          <a:p>
            <a:endParaRPr lang="en-US"/>
          </a:p>
        </p:txBody>
      </p:sp>
      <p:sp>
        <p:nvSpPr>
          <p:cNvPr id="18" name="Pentagon 17">
            <a:extLst>
              <a:ext uri="{FF2B5EF4-FFF2-40B4-BE49-F238E27FC236}">
                <a16:creationId xmlns:a16="http://schemas.microsoft.com/office/drawing/2014/main" id="{BF503AF4-DD03-7343-8399-961C2BC94D0E}"/>
              </a:ext>
            </a:extLst>
          </p:cNvPr>
          <p:cNvSpPr/>
          <p:nvPr userDrawn="1"/>
        </p:nvSpPr>
        <p:spPr>
          <a:xfrm rot="5400000">
            <a:off x="8420770" y="5133944"/>
            <a:ext cx="2275837" cy="1172276"/>
          </a:xfrm>
          <a:prstGeom prst="homePlat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i="0">
              <a:latin typeface="Raleway ExtraBold" panose="020B0503030101060003" pitchFamily="34" charset="77"/>
            </a:endParaRPr>
          </a:p>
        </p:txBody>
      </p:sp>
    </p:spTree>
    <p:extLst>
      <p:ext uri="{BB962C8B-B14F-4D97-AF65-F5344CB8AC3E}">
        <p14:creationId xmlns:p14="http://schemas.microsoft.com/office/powerpoint/2010/main" val="20033568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Basic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9D4D-6D84-8142-909D-8E2CCAB28520}"/>
              </a:ext>
            </a:extLst>
          </p:cNvPr>
          <p:cNvSpPr>
            <a:spLocks noGrp="1"/>
          </p:cNvSpPr>
          <p:nvPr>
            <p:ph type="title"/>
          </p:nvPr>
        </p:nvSpPr>
        <p:spPr/>
        <p:txBody>
          <a:bodyPr/>
          <a:lstStyle>
            <a:lvl1pPr>
              <a:defRPr sz="4800" b="1" i="0">
                <a:solidFill>
                  <a:srgbClr val="163784"/>
                </a:solidFill>
                <a:latin typeface="Raleway ExtraBold" panose="020B0503030101060003" pitchFamily="34" charset="77"/>
                <a:ea typeface="Verdana" panose="020B0604030504040204" pitchFamily="34" charset="0"/>
                <a:cs typeface="Verdan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2096760-ABE1-1749-88F8-15BF7D76DE49}"/>
              </a:ext>
            </a:extLst>
          </p:cNvPr>
          <p:cNvSpPr>
            <a:spLocks noGrp="1"/>
          </p:cNvSpPr>
          <p:nvPr>
            <p:ph idx="1"/>
          </p:nvPr>
        </p:nvSpPr>
        <p:spPr/>
        <p:txBody>
          <a:bodyPr/>
          <a:lstStyle>
            <a:lvl1pPr>
              <a:defRPr sz="1400" b="1" i="0">
                <a:latin typeface="Raleway ExtraBold" panose="020B0503030101060003" pitchFamily="34" charset="77"/>
              </a:defRPr>
            </a:lvl1pPr>
            <a:lvl2pPr>
              <a:defRPr sz="1400" b="1" i="0">
                <a:latin typeface="Raleway ExtraBold" panose="020B0503030101060003" pitchFamily="34" charset="77"/>
              </a:defRPr>
            </a:lvl2pPr>
            <a:lvl3pPr>
              <a:defRPr sz="1400" b="1" i="0">
                <a:latin typeface="Raleway ExtraBold" panose="020B0503030101060003" pitchFamily="34" charset="77"/>
              </a:defRPr>
            </a:lvl3pPr>
            <a:lvl4pPr>
              <a:defRPr sz="1400" b="1" i="0">
                <a:latin typeface="Raleway ExtraBold" panose="020B0503030101060003" pitchFamily="34" charset="77"/>
              </a:defRPr>
            </a:lvl4pPr>
            <a:lvl5pPr>
              <a:defRPr sz="1400" b="1" i="0">
                <a:latin typeface="Raleway ExtraBold" panose="020B05030301010600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8804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verview By 3s">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9B3ED8-732C-514A-9B7F-AA40D09F7339}"/>
              </a:ext>
            </a:extLst>
          </p:cNvPr>
          <p:cNvSpPr>
            <a:spLocks noGrp="1"/>
          </p:cNvSpPr>
          <p:nvPr>
            <p:ph type="pic" sz="quarter" idx="13"/>
          </p:nvPr>
        </p:nvSpPr>
        <p:spPr>
          <a:xfrm>
            <a:off x="1" y="0"/>
            <a:ext cx="12191999" cy="3423920"/>
          </a:xfrm>
          <a:custGeom>
            <a:avLst/>
            <a:gdLst>
              <a:gd name="connsiteX0" fmla="*/ 0 w 12191999"/>
              <a:gd name="connsiteY0" fmla="*/ 0 h 3423920"/>
              <a:gd name="connsiteX1" fmla="*/ 12191999 w 12191999"/>
              <a:gd name="connsiteY1" fmla="*/ 0 h 3423920"/>
              <a:gd name="connsiteX2" fmla="*/ 12191999 w 12191999"/>
              <a:gd name="connsiteY2" fmla="*/ 3423920 h 3423920"/>
              <a:gd name="connsiteX3" fmla="*/ 10449854 w 12191999"/>
              <a:gd name="connsiteY3" fmla="*/ 3423920 h 3423920"/>
              <a:gd name="connsiteX4" fmla="*/ 10451972 w 12191999"/>
              <a:gd name="connsiteY4" fmla="*/ 3402913 h 3423920"/>
              <a:gd name="connsiteX5" fmla="*/ 9893707 w 12191999"/>
              <a:gd name="connsiteY5" fmla="*/ 2844648 h 3423920"/>
              <a:gd name="connsiteX6" fmla="*/ 9335442 w 12191999"/>
              <a:gd name="connsiteY6" fmla="*/ 3402913 h 3423920"/>
              <a:gd name="connsiteX7" fmla="*/ 9337560 w 12191999"/>
              <a:gd name="connsiteY7" fmla="*/ 3423920 h 3423920"/>
              <a:gd name="connsiteX8" fmla="*/ 6666051 w 12191999"/>
              <a:gd name="connsiteY8" fmla="*/ 3423920 h 3423920"/>
              <a:gd name="connsiteX9" fmla="*/ 6668169 w 12191999"/>
              <a:gd name="connsiteY9" fmla="*/ 3402913 h 3423920"/>
              <a:gd name="connsiteX10" fmla="*/ 6109904 w 12191999"/>
              <a:gd name="connsiteY10" fmla="*/ 2844648 h 3423920"/>
              <a:gd name="connsiteX11" fmla="*/ 5551640 w 12191999"/>
              <a:gd name="connsiteY11" fmla="*/ 3402913 h 3423920"/>
              <a:gd name="connsiteX12" fmla="*/ 5553757 w 12191999"/>
              <a:gd name="connsiteY12" fmla="*/ 3423920 h 3423920"/>
              <a:gd name="connsiteX13" fmla="*/ 2882249 w 12191999"/>
              <a:gd name="connsiteY13" fmla="*/ 3423920 h 3423920"/>
              <a:gd name="connsiteX14" fmla="*/ 2884367 w 12191999"/>
              <a:gd name="connsiteY14" fmla="*/ 3402913 h 3423920"/>
              <a:gd name="connsiteX15" fmla="*/ 2326102 w 12191999"/>
              <a:gd name="connsiteY15" fmla="*/ 2844648 h 3423920"/>
              <a:gd name="connsiteX16" fmla="*/ 1767837 w 12191999"/>
              <a:gd name="connsiteY16" fmla="*/ 3402913 h 3423920"/>
              <a:gd name="connsiteX17" fmla="*/ 1769954 w 12191999"/>
              <a:gd name="connsiteY17" fmla="*/ 3423920 h 3423920"/>
              <a:gd name="connsiteX18" fmla="*/ 0 w 12191999"/>
              <a:gd name="connsiteY18" fmla="*/ 3423920 h 342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1999" h="3423920">
                <a:moveTo>
                  <a:pt x="0" y="0"/>
                </a:moveTo>
                <a:lnTo>
                  <a:pt x="12191999" y="0"/>
                </a:lnTo>
                <a:lnTo>
                  <a:pt x="12191999" y="3423920"/>
                </a:lnTo>
                <a:lnTo>
                  <a:pt x="10449854" y="3423920"/>
                </a:lnTo>
                <a:lnTo>
                  <a:pt x="10451972" y="3402913"/>
                </a:lnTo>
                <a:cubicBezTo>
                  <a:pt x="10451972" y="3094592"/>
                  <a:pt x="10202028" y="2844648"/>
                  <a:pt x="9893707" y="2844648"/>
                </a:cubicBezTo>
                <a:cubicBezTo>
                  <a:pt x="9585386" y="2844648"/>
                  <a:pt x="9335442" y="3094592"/>
                  <a:pt x="9335442" y="3402913"/>
                </a:cubicBezTo>
                <a:lnTo>
                  <a:pt x="9337560" y="3423920"/>
                </a:lnTo>
                <a:lnTo>
                  <a:pt x="6666051" y="3423920"/>
                </a:lnTo>
                <a:lnTo>
                  <a:pt x="6668169" y="3402913"/>
                </a:lnTo>
                <a:cubicBezTo>
                  <a:pt x="6668169" y="3094592"/>
                  <a:pt x="6418225" y="2844648"/>
                  <a:pt x="6109904" y="2844648"/>
                </a:cubicBezTo>
                <a:cubicBezTo>
                  <a:pt x="5801583" y="2844648"/>
                  <a:pt x="5551640" y="3094592"/>
                  <a:pt x="5551640" y="3402913"/>
                </a:cubicBezTo>
                <a:lnTo>
                  <a:pt x="5553757" y="3423920"/>
                </a:lnTo>
                <a:lnTo>
                  <a:pt x="2882249" y="3423920"/>
                </a:lnTo>
                <a:lnTo>
                  <a:pt x="2884367" y="3402913"/>
                </a:lnTo>
                <a:cubicBezTo>
                  <a:pt x="2884367" y="3094592"/>
                  <a:pt x="2634423" y="2844648"/>
                  <a:pt x="2326102" y="2844648"/>
                </a:cubicBezTo>
                <a:cubicBezTo>
                  <a:pt x="2017781" y="2844648"/>
                  <a:pt x="1767837" y="3094592"/>
                  <a:pt x="1767837" y="3402913"/>
                </a:cubicBezTo>
                <a:lnTo>
                  <a:pt x="1769954" y="3423920"/>
                </a:lnTo>
                <a:lnTo>
                  <a:pt x="0" y="3423920"/>
                </a:lnTo>
                <a:close/>
              </a:path>
            </a:pathLst>
          </a:custGeom>
          <a:noFill/>
        </p:spPr>
        <p:txBody>
          <a:bodyPr wrap="square">
            <a:noAutofit/>
          </a:bodyPr>
          <a:lstStyle>
            <a:lvl1pPr>
              <a:defRPr b="1" i="0">
                <a:latin typeface="Raleway ExtraBold" panose="020B0503030101060003" pitchFamily="34" charset="77"/>
              </a:defRPr>
            </a:lvl1pPr>
          </a:lstStyle>
          <a:p>
            <a:endParaRPr lang="en-US"/>
          </a:p>
        </p:txBody>
      </p:sp>
      <p:sp>
        <p:nvSpPr>
          <p:cNvPr id="19" name="Title 1">
            <a:extLst>
              <a:ext uri="{FF2B5EF4-FFF2-40B4-BE49-F238E27FC236}">
                <a16:creationId xmlns:a16="http://schemas.microsoft.com/office/drawing/2014/main" id="{CBE8DD03-24CA-D747-B4DE-CA6FF1F44EFE}"/>
              </a:ext>
            </a:extLst>
          </p:cNvPr>
          <p:cNvSpPr>
            <a:spLocks noGrp="1"/>
          </p:cNvSpPr>
          <p:nvPr>
            <p:ph type="title"/>
          </p:nvPr>
        </p:nvSpPr>
        <p:spPr>
          <a:xfrm>
            <a:off x="3252207" y="1237374"/>
            <a:ext cx="5687591" cy="719077"/>
          </a:xfrm>
        </p:spPr>
        <p:txBody>
          <a:bodyPr anchor="t"/>
          <a:lstStyle>
            <a:lvl1pPr algn="ctr">
              <a:defRPr b="1" i="0">
                <a:solidFill>
                  <a:schemeClr val="bg1"/>
                </a:solidFill>
                <a:latin typeface="Raleway ExtraBold" panose="020B0503030101060003" pitchFamily="34" charset="77"/>
              </a:defRPr>
            </a:lvl1pPr>
          </a:lstStyle>
          <a:p>
            <a:endParaRPr lang="en-US"/>
          </a:p>
        </p:txBody>
      </p:sp>
      <p:sp>
        <p:nvSpPr>
          <p:cNvPr id="20" name="Text Placeholder 40">
            <a:extLst>
              <a:ext uri="{FF2B5EF4-FFF2-40B4-BE49-F238E27FC236}">
                <a16:creationId xmlns:a16="http://schemas.microsoft.com/office/drawing/2014/main" id="{5B891CFB-4A72-294A-813D-369FD9E8EBF2}"/>
              </a:ext>
            </a:extLst>
          </p:cNvPr>
          <p:cNvSpPr>
            <a:spLocks noGrp="1"/>
          </p:cNvSpPr>
          <p:nvPr>
            <p:ph type="body" sz="quarter" idx="14"/>
          </p:nvPr>
        </p:nvSpPr>
        <p:spPr>
          <a:xfrm>
            <a:off x="750541" y="4524023"/>
            <a:ext cx="3151125" cy="1413229"/>
          </a:xfrm>
        </p:spPr>
        <p:txBody>
          <a:bodyPr/>
          <a:lstStyle>
            <a:lvl1pPr marL="0" indent="0" algn="ctr">
              <a:buNone/>
              <a:defRPr b="1" i="0">
                <a:latin typeface="Raleway ExtraBold" panose="020B0503030101060003" pitchFamily="34" charset="77"/>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p:txBody>
      </p:sp>
      <p:sp>
        <p:nvSpPr>
          <p:cNvPr id="21" name="Text Placeholder 40">
            <a:extLst>
              <a:ext uri="{FF2B5EF4-FFF2-40B4-BE49-F238E27FC236}">
                <a16:creationId xmlns:a16="http://schemas.microsoft.com/office/drawing/2014/main" id="{2E46AFE5-BE5D-534F-957F-1A239010C698}"/>
              </a:ext>
            </a:extLst>
          </p:cNvPr>
          <p:cNvSpPr>
            <a:spLocks noGrp="1"/>
          </p:cNvSpPr>
          <p:nvPr>
            <p:ph type="body" sz="quarter" idx="15" hasCustomPrompt="1"/>
          </p:nvPr>
        </p:nvSpPr>
        <p:spPr>
          <a:xfrm>
            <a:off x="750539" y="4131821"/>
            <a:ext cx="3151126" cy="381988"/>
          </a:xfrm>
        </p:spPr>
        <p:txBody>
          <a:bodyPr/>
          <a:lstStyle>
            <a:lvl1pPr marL="0" indent="0" algn="ctr">
              <a:buNone/>
              <a:defRPr sz="2400" b="1" i="0">
                <a:solidFill>
                  <a:schemeClr val="accent6">
                    <a:lumMod val="50000"/>
                  </a:schemeClr>
                </a:solidFill>
                <a:latin typeface="Raleway ExtraBold" panose="020B0503030101060003" pitchFamily="34" charset="77"/>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a:t>
            </a:r>
          </a:p>
        </p:txBody>
      </p:sp>
      <p:sp>
        <p:nvSpPr>
          <p:cNvPr id="27" name="Text Placeholder 40">
            <a:extLst>
              <a:ext uri="{FF2B5EF4-FFF2-40B4-BE49-F238E27FC236}">
                <a16:creationId xmlns:a16="http://schemas.microsoft.com/office/drawing/2014/main" id="{F2FA55B7-60FB-0C4A-BA48-25E3A0B635AA}"/>
              </a:ext>
            </a:extLst>
          </p:cNvPr>
          <p:cNvSpPr>
            <a:spLocks noGrp="1"/>
          </p:cNvSpPr>
          <p:nvPr>
            <p:ph type="body" sz="quarter" idx="16"/>
          </p:nvPr>
        </p:nvSpPr>
        <p:spPr>
          <a:xfrm>
            <a:off x="4534344" y="4524023"/>
            <a:ext cx="3151125" cy="1413229"/>
          </a:xfrm>
        </p:spPr>
        <p:txBody>
          <a:bodyPr/>
          <a:lstStyle>
            <a:lvl1pPr marL="0" indent="0" algn="ctr">
              <a:buNone/>
              <a:defRPr b="1" i="0">
                <a:latin typeface="Raleway ExtraBold" panose="020B0503030101060003" pitchFamily="34" charset="77"/>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p:txBody>
      </p:sp>
      <p:sp>
        <p:nvSpPr>
          <p:cNvPr id="28" name="Text Placeholder 40">
            <a:extLst>
              <a:ext uri="{FF2B5EF4-FFF2-40B4-BE49-F238E27FC236}">
                <a16:creationId xmlns:a16="http://schemas.microsoft.com/office/drawing/2014/main" id="{B0A4BC97-5DC5-3F44-BA4E-32E00413713A}"/>
              </a:ext>
            </a:extLst>
          </p:cNvPr>
          <p:cNvSpPr>
            <a:spLocks noGrp="1"/>
          </p:cNvSpPr>
          <p:nvPr>
            <p:ph type="body" sz="quarter" idx="17"/>
          </p:nvPr>
        </p:nvSpPr>
        <p:spPr>
          <a:xfrm>
            <a:off x="4534342" y="4131821"/>
            <a:ext cx="3151126" cy="381988"/>
          </a:xfrm>
        </p:spPr>
        <p:txBody>
          <a:bodyPr/>
          <a:lstStyle>
            <a:lvl1pPr marL="0" indent="0" algn="ctr">
              <a:buNone/>
              <a:defRPr sz="2400" b="1" i="0">
                <a:solidFill>
                  <a:schemeClr val="accent6">
                    <a:lumMod val="50000"/>
                  </a:schemeClr>
                </a:solidFill>
                <a:latin typeface="Raleway ExtraBold" panose="020B0503030101060003" pitchFamily="34" charset="77"/>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a:t>
            </a:r>
          </a:p>
        </p:txBody>
      </p:sp>
      <p:sp>
        <p:nvSpPr>
          <p:cNvPr id="30" name="Text Placeholder 40">
            <a:extLst>
              <a:ext uri="{FF2B5EF4-FFF2-40B4-BE49-F238E27FC236}">
                <a16:creationId xmlns:a16="http://schemas.microsoft.com/office/drawing/2014/main" id="{DB1F6EDF-A5DD-8842-90AB-13791DE0D388}"/>
              </a:ext>
            </a:extLst>
          </p:cNvPr>
          <p:cNvSpPr>
            <a:spLocks noGrp="1"/>
          </p:cNvSpPr>
          <p:nvPr>
            <p:ph type="body" sz="quarter" idx="18"/>
          </p:nvPr>
        </p:nvSpPr>
        <p:spPr>
          <a:xfrm>
            <a:off x="8318147" y="4524023"/>
            <a:ext cx="3151125" cy="1413229"/>
          </a:xfrm>
        </p:spPr>
        <p:txBody>
          <a:bodyPr/>
          <a:lstStyle>
            <a:lvl1pPr marL="0" indent="0" algn="ctr">
              <a:buNone/>
              <a:defRPr b="1" i="0">
                <a:latin typeface="Raleway ExtraBold" panose="020B0503030101060003" pitchFamily="34" charset="77"/>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 Master text styles</a:t>
            </a:r>
          </a:p>
        </p:txBody>
      </p:sp>
      <p:sp>
        <p:nvSpPr>
          <p:cNvPr id="31" name="Text Placeholder 40">
            <a:extLst>
              <a:ext uri="{FF2B5EF4-FFF2-40B4-BE49-F238E27FC236}">
                <a16:creationId xmlns:a16="http://schemas.microsoft.com/office/drawing/2014/main" id="{6163EA41-E6F9-1A42-8B88-25ACAE136BB8}"/>
              </a:ext>
            </a:extLst>
          </p:cNvPr>
          <p:cNvSpPr>
            <a:spLocks noGrp="1"/>
          </p:cNvSpPr>
          <p:nvPr>
            <p:ph type="body" sz="quarter" idx="19" hasCustomPrompt="1"/>
          </p:nvPr>
        </p:nvSpPr>
        <p:spPr>
          <a:xfrm>
            <a:off x="8318145" y="4131821"/>
            <a:ext cx="3151126" cy="381988"/>
          </a:xfrm>
        </p:spPr>
        <p:txBody>
          <a:bodyPr/>
          <a:lstStyle>
            <a:lvl1pPr marL="0" indent="0" algn="ctr">
              <a:buNone/>
              <a:defRPr sz="2400" b="1" i="0">
                <a:solidFill>
                  <a:schemeClr val="accent6">
                    <a:lumMod val="50000"/>
                  </a:schemeClr>
                </a:solidFill>
                <a:latin typeface="Raleway ExtraBold" panose="020B0503030101060003" pitchFamily="34" charset="77"/>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Edit</a:t>
            </a:r>
          </a:p>
        </p:txBody>
      </p:sp>
      <p:sp>
        <p:nvSpPr>
          <p:cNvPr id="40" name="Oval 39">
            <a:extLst>
              <a:ext uri="{FF2B5EF4-FFF2-40B4-BE49-F238E27FC236}">
                <a16:creationId xmlns:a16="http://schemas.microsoft.com/office/drawing/2014/main" id="{D1C57154-7057-C94D-A7F2-C721A0DD124C}"/>
              </a:ext>
            </a:extLst>
          </p:cNvPr>
          <p:cNvSpPr/>
          <p:nvPr userDrawn="1"/>
        </p:nvSpPr>
        <p:spPr>
          <a:xfrm>
            <a:off x="1759975" y="2836606"/>
            <a:ext cx="1140542" cy="1140542"/>
          </a:xfrm>
          <a:prstGeom prst="ellipse">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latin typeface="Raleway ExtraBold" panose="020B0503030101060003" pitchFamily="34" charset="77"/>
            </a:endParaRPr>
          </a:p>
        </p:txBody>
      </p:sp>
      <p:sp>
        <p:nvSpPr>
          <p:cNvPr id="41" name="Oval 40">
            <a:extLst>
              <a:ext uri="{FF2B5EF4-FFF2-40B4-BE49-F238E27FC236}">
                <a16:creationId xmlns:a16="http://schemas.microsoft.com/office/drawing/2014/main" id="{793B5EFB-78F3-4240-A7A8-8822C9A1202C}"/>
              </a:ext>
            </a:extLst>
          </p:cNvPr>
          <p:cNvSpPr/>
          <p:nvPr userDrawn="1"/>
        </p:nvSpPr>
        <p:spPr>
          <a:xfrm>
            <a:off x="5545395" y="2836606"/>
            <a:ext cx="1140542" cy="1140542"/>
          </a:xfrm>
          <a:prstGeom prst="ellipse">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latin typeface="Raleway ExtraBold" panose="020B0503030101060003" pitchFamily="34" charset="77"/>
            </a:endParaRPr>
          </a:p>
        </p:txBody>
      </p:sp>
      <p:sp>
        <p:nvSpPr>
          <p:cNvPr id="42" name="Oval 41">
            <a:extLst>
              <a:ext uri="{FF2B5EF4-FFF2-40B4-BE49-F238E27FC236}">
                <a16:creationId xmlns:a16="http://schemas.microsoft.com/office/drawing/2014/main" id="{EC9DE77E-89A3-764D-A364-59A7951670FF}"/>
              </a:ext>
            </a:extLst>
          </p:cNvPr>
          <p:cNvSpPr/>
          <p:nvPr userDrawn="1"/>
        </p:nvSpPr>
        <p:spPr>
          <a:xfrm>
            <a:off x="9330814" y="2836606"/>
            <a:ext cx="1140542" cy="1140542"/>
          </a:xfrm>
          <a:prstGeom prst="ellipse">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i="0">
              <a:latin typeface="Raleway ExtraBold" panose="020B0503030101060003" pitchFamily="34" charset="77"/>
            </a:endParaRPr>
          </a:p>
        </p:txBody>
      </p:sp>
    </p:spTree>
    <p:extLst>
      <p:ext uri="{BB962C8B-B14F-4D97-AF65-F5344CB8AC3E}">
        <p14:creationId xmlns:p14="http://schemas.microsoft.com/office/powerpoint/2010/main" val="249538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91856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3025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9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3" name="TextBox 2">
            <a:extLst>
              <a:ext uri="{FF2B5EF4-FFF2-40B4-BE49-F238E27FC236}">
                <a16:creationId xmlns:a16="http://schemas.microsoft.com/office/drawing/2014/main" id="{1C68287D-F18F-A57D-BDDF-65A38F727C17}"/>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67640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D2A5371F-FC8A-2970-6CB3-6FD0496CBDF2}"/>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19317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Tree>
    <p:extLst>
      <p:ext uri="{BB962C8B-B14F-4D97-AF65-F5344CB8AC3E}">
        <p14:creationId xmlns:p14="http://schemas.microsoft.com/office/powerpoint/2010/main" val="268874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Arial Regular" charset="0"/>
                <a:cs typeface="Arial" panose="020B0604020202020204" pitchFamily="34" charset="0"/>
              </a:rPr>
              <a:t>‹#›</a:t>
            </a:fld>
            <a:endParaRPr lang="en-US" b="0" i="0">
              <a:solidFill>
                <a:srgbClr val="412D5D"/>
              </a:solidFill>
              <a:latin typeface="Arial" panose="020B0604020202020204" pitchFamily="34" charset="0"/>
              <a:ea typeface="Arial Regular"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Tree>
    <p:extLst>
      <p:ext uri="{BB962C8B-B14F-4D97-AF65-F5344CB8AC3E}">
        <p14:creationId xmlns:p14="http://schemas.microsoft.com/office/powerpoint/2010/main" val="3942824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91" r:id="rId22"/>
    <p:sldLayoutId id="2147483692" r:id="rId23"/>
    <p:sldLayoutId id="2147483693"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979981" y="6354248"/>
            <a:ext cx="373820" cy="369330"/>
          </a:xfrm>
          <a:prstGeom prst="rect">
            <a:avLst/>
          </a:prstGeom>
          <a:ln w="25400">
            <a:miter lim="400000"/>
          </a:ln>
        </p:spPr>
        <p:txBody>
          <a:bodyPr wrap="none" tIns="91439" bIns="9143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269586810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oboto Light"/>
          <a:ea typeface="Roboto Light"/>
          <a:cs typeface="Roboto Light"/>
          <a:sym typeface="Roboto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1pPr>
      <a:lvl2pPr marL="4953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2pPr>
      <a:lvl3pPr marL="777240" marR="0" indent="-32004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3pPr>
      <a:lvl4pPr marL="1041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4pPr>
      <a:lvl5pPr marL="1270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5pPr>
      <a:lvl6pPr marL="1498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6pPr>
      <a:lvl7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7pPr>
      <a:lvl8pPr marL="1955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8pPr>
      <a:lvl9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Roboto Regular"/>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1pPr>
      <a:lvl2pPr marL="0" marR="0" indent="228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2pPr>
      <a:lvl3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3pPr>
      <a:lvl4pPr marL="0" marR="0" indent="685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4pPr>
      <a:lvl5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5pPr>
      <a:lvl6pPr marL="0" marR="0" indent="1143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6pPr>
      <a:lvl7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7pPr>
      <a:lvl8pPr marL="0" marR="0" indent="1600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8pPr>
      <a:lvl9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pixabay.com/en/group-people-members-team-business-4291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www.centricconsulting.com/" TargetMode="External"/><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2A8A67-42F0-9E5D-DB2D-55A0ACCDAAA4}"/>
              </a:ext>
            </a:extLst>
          </p:cNvPr>
          <p:cNvSpPr>
            <a:spLocks noGrp="1"/>
          </p:cNvSpPr>
          <p:nvPr>
            <p:ph type="body" idx="10"/>
          </p:nvPr>
        </p:nvSpPr>
        <p:spPr/>
        <p:txBody>
          <a:bodyPr/>
          <a:lstStyle/>
          <a:p>
            <a:r>
              <a:rPr lang="en-US" dirty="0"/>
              <a:t>Shawn Wallace</a:t>
            </a:r>
          </a:p>
          <a:p>
            <a:r>
              <a:rPr lang="en-US" dirty="0" err="1"/>
              <a:t>shawn.wallace@centricconsulting.com</a:t>
            </a:r>
            <a:endParaRPr lang="en-US" dirty="0"/>
          </a:p>
        </p:txBody>
      </p:sp>
      <p:sp>
        <p:nvSpPr>
          <p:cNvPr id="3" name="Title 2">
            <a:extLst>
              <a:ext uri="{FF2B5EF4-FFF2-40B4-BE49-F238E27FC236}">
                <a16:creationId xmlns:a16="http://schemas.microsoft.com/office/drawing/2014/main" id="{FEFACB80-5996-2A28-2702-840FBCDA9574}"/>
              </a:ext>
            </a:extLst>
          </p:cNvPr>
          <p:cNvSpPr>
            <a:spLocks noGrp="1"/>
          </p:cNvSpPr>
          <p:nvPr>
            <p:ph type="ctrTitle"/>
          </p:nvPr>
        </p:nvSpPr>
        <p:spPr>
          <a:xfrm>
            <a:off x="537102" y="1963665"/>
            <a:ext cx="11584516" cy="656503"/>
          </a:xfrm>
        </p:spPr>
        <p:txBody>
          <a:bodyPr/>
          <a:lstStyle/>
          <a:p>
            <a:r>
              <a:rPr lang="en-US" dirty="0"/>
              <a:t>Event-Driven Architecture, </a:t>
            </a:r>
            <a:br>
              <a:rPr lang="en-US" dirty="0"/>
            </a:br>
            <a:r>
              <a:rPr lang="en-US" dirty="0"/>
              <a:t>Microservices and the Cloud</a:t>
            </a:r>
          </a:p>
        </p:txBody>
      </p:sp>
      <p:sp>
        <p:nvSpPr>
          <p:cNvPr id="4" name="Text Placeholder 3">
            <a:extLst>
              <a:ext uri="{FF2B5EF4-FFF2-40B4-BE49-F238E27FC236}">
                <a16:creationId xmlns:a16="http://schemas.microsoft.com/office/drawing/2014/main" id="{5442C1CA-371E-EBA5-EEE1-F384EB0FF9B5}"/>
              </a:ext>
            </a:extLst>
          </p:cNvPr>
          <p:cNvSpPr>
            <a:spLocks noGrp="1"/>
          </p:cNvSpPr>
          <p:nvPr>
            <p:ph type="body" sz="quarter" idx="11"/>
          </p:nvPr>
        </p:nvSpPr>
        <p:spPr/>
        <p:txBody>
          <a:bodyPr/>
          <a:lstStyle/>
          <a:p>
            <a:r>
              <a:rPr lang="en-US" dirty="0"/>
              <a:t>April 12, 2025</a:t>
            </a:r>
          </a:p>
        </p:txBody>
      </p:sp>
      <p:pic>
        <p:nvPicPr>
          <p:cNvPr id="7" name="Picture 6" descr="A close up of a logo&#10;&#10;AI-generated content may be incorrect.">
            <a:extLst>
              <a:ext uri="{FF2B5EF4-FFF2-40B4-BE49-F238E27FC236}">
                <a16:creationId xmlns:a16="http://schemas.microsoft.com/office/drawing/2014/main" id="{79C3630E-DB5F-9A9B-E957-4857A6C200B1}"/>
              </a:ext>
            </a:extLst>
          </p:cNvPr>
          <p:cNvPicPr>
            <a:picLocks noChangeAspect="1"/>
          </p:cNvPicPr>
          <p:nvPr/>
        </p:nvPicPr>
        <p:blipFill>
          <a:blip r:embed="rId2"/>
          <a:stretch>
            <a:fillRect/>
          </a:stretch>
        </p:blipFill>
        <p:spPr>
          <a:xfrm>
            <a:off x="9453560" y="2291917"/>
            <a:ext cx="2667000" cy="1752600"/>
          </a:xfrm>
          <a:prstGeom prst="rect">
            <a:avLst/>
          </a:prstGeom>
        </p:spPr>
      </p:pic>
      <p:pic>
        <p:nvPicPr>
          <p:cNvPr id="8" name="Picture 7" descr="A qr code with a white background&#10;&#10;AI-generated content may be incorrect.">
            <a:extLst>
              <a:ext uri="{FF2B5EF4-FFF2-40B4-BE49-F238E27FC236}">
                <a16:creationId xmlns:a16="http://schemas.microsoft.com/office/drawing/2014/main" id="{CC6EB48C-DD76-7D14-B029-504F70275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55" y="4044517"/>
            <a:ext cx="1568491" cy="1568491"/>
          </a:xfrm>
          <a:prstGeom prst="rect">
            <a:avLst/>
          </a:prstGeom>
        </p:spPr>
      </p:pic>
    </p:spTree>
    <p:extLst>
      <p:ext uri="{BB962C8B-B14F-4D97-AF65-F5344CB8AC3E}">
        <p14:creationId xmlns:p14="http://schemas.microsoft.com/office/powerpoint/2010/main" val="3552143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OA with Enterprise Service Bus"/>
          <p:cNvSpPr txBox="1">
            <a:spLocks noGrp="1"/>
          </p:cNvSpPr>
          <p:nvPr>
            <p:ph type="title"/>
          </p:nvPr>
        </p:nvSpPr>
        <p:spPr>
          <a:prstGeom prst="rect">
            <a:avLst/>
          </a:prstGeom>
        </p:spPr>
        <p:txBody>
          <a:bodyPr/>
          <a:lstStyle/>
          <a:p>
            <a:r>
              <a:rPr lang="en-US" dirty="0"/>
              <a:t>Service Oriented Architectures (SOA)</a:t>
            </a:r>
            <a:endParaRPr dirty="0"/>
          </a:p>
        </p:txBody>
      </p:sp>
      <p:grpSp>
        <p:nvGrpSpPr>
          <p:cNvPr id="312" name="Group"/>
          <p:cNvGrpSpPr/>
          <p:nvPr/>
        </p:nvGrpSpPr>
        <p:grpSpPr>
          <a:xfrm>
            <a:off x="2466862" y="2126256"/>
            <a:ext cx="2115239" cy="738131"/>
            <a:chOff x="0" y="0"/>
            <a:chExt cx="4230476" cy="1476260"/>
          </a:xfrm>
        </p:grpSpPr>
        <p:sp>
          <p:nvSpPr>
            <p:cNvPr id="31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11"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315" name="Group"/>
          <p:cNvGrpSpPr/>
          <p:nvPr/>
        </p:nvGrpSpPr>
        <p:grpSpPr>
          <a:xfrm>
            <a:off x="5004414" y="2126256"/>
            <a:ext cx="2115239" cy="738131"/>
            <a:chOff x="0" y="0"/>
            <a:chExt cx="4230476" cy="1476260"/>
          </a:xfrm>
        </p:grpSpPr>
        <p:sp>
          <p:nvSpPr>
            <p:cNvPr id="31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14"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318" name="Group"/>
          <p:cNvGrpSpPr/>
          <p:nvPr/>
        </p:nvGrpSpPr>
        <p:grpSpPr>
          <a:xfrm>
            <a:off x="7541966" y="2126256"/>
            <a:ext cx="2115239" cy="738131"/>
            <a:chOff x="0" y="0"/>
            <a:chExt cx="4230476" cy="1476260"/>
          </a:xfrm>
        </p:grpSpPr>
        <p:sp>
          <p:nvSpPr>
            <p:cNvPr id="31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17"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321" name="Group"/>
          <p:cNvGrpSpPr/>
          <p:nvPr/>
        </p:nvGrpSpPr>
        <p:grpSpPr>
          <a:xfrm>
            <a:off x="2466862" y="4588525"/>
            <a:ext cx="2115239" cy="738131"/>
            <a:chOff x="0" y="0"/>
            <a:chExt cx="4230476" cy="1476260"/>
          </a:xfrm>
        </p:grpSpPr>
        <p:sp>
          <p:nvSpPr>
            <p:cNvPr id="31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20"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324" name="Group"/>
          <p:cNvGrpSpPr/>
          <p:nvPr/>
        </p:nvGrpSpPr>
        <p:grpSpPr>
          <a:xfrm>
            <a:off x="5004414" y="4588525"/>
            <a:ext cx="2115239" cy="738131"/>
            <a:chOff x="0" y="0"/>
            <a:chExt cx="4230476" cy="1476260"/>
          </a:xfrm>
        </p:grpSpPr>
        <p:sp>
          <p:nvSpPr>
            <p:cNvPr id="32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23"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327" name="Group"/>
          <p:cNvGrpSpPr/>
          <p:nvPr/>
        </p:nvGrpSpPr>
        <p:grpSpPr>
          <a:xfrm>
            <a:off x="7541966" y="4588525"/>
            <a:ext cx="2115239" cy="738131"/>
            <a:chOff x="0" y="0"/>
            <a:chExt cx="4230476" cy="1476260"/>
          </a:xfrm>
        </p:grpSpPr>
        <p:sp>
          <p:nvSpPr>
            <p:cNvPr id="32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26" name="Warehouse"/>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sp>
        <p:nvSpPr>
          <p:cNvPr id="328" name="Line"/>
          <p:cNvSpPr/>
          <p:nvPr/>
        </p:nvSpPr>
        <p:spPr>
          <a:xfrm flipH="1">
            <a:off x="3523785" y="2864386"/>
            <a:ext cx="697" cy="694981"/>
          </a:xfrm>
          <a:prstGeom prst="line">
            <a:avLst/>
          </a:prstGeom>
          <a:ln w="63500">
            <a:solidFill>
              <a:srgbClr val="000000"/>
            </a:solidFill>
            <a:miter/>
            <a:headEnd type="triangle"/>
            <a:tailEnd type="triangle"/>
          </a:ln>
        </p:spPr>
        <p:txBody>
          <a:bodyPr tIns="45720" bIns="45720"/>
          <a:lstStyle/>
          <a:p>
            <a:endParaRPr sz="1600"/>
          </a:p>
        </p:txBody>
      </p:sp>
      <p:sp>
        <p:nvSpPr>
          <p:cNvPr id="329" name="STILL Tightly Coupled"/>
          <p:cNvSpPr txBox="1"/>
          <p:nvPr/>
        </p:nvSpPr>
        <p:spPr>
          <a:xfrm>
            <a:off x="3805789" y="5719073"/>
            <a:ext cx="5210785" cy="70788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lvl1pPr>
              <a:defRPr sz="8000">
                <a:solidFill>
                  <a:srgbClr val="C00000"/>
                </a:solidFill>
              </a:defRPr>
            </a:lvl1pPr>
          </a:lstStyle>
          <a:p>
            <a:r>
              <a:rPr sz="4000"/>
              <a:t>STILL Tightly Coupled</a:t>
            </a:r>
          </a:p>
        </p:txBody>
      </p:sp>
      <p:grpSp>
        <p:nvGrpSpPr>
          <p:cNvPr id="332" name="Group"/>
          <p:cNvGrpSpPr/>
          <p:nvPr/>
        </p:nvGrpSpPr>
        <p:grpSpPr>
          <a:xfrm>
            <a:off x="2466862" y="3535604"/>
            <a:ext cx="7190343" cy="338554"/>
            <a:chOff x="0" y="19587"/>
            <a:chExt cx="14380684" cy="677106"/>
          </a:xfrm>
        </p:grpSpPr>
        <p:sp>
          <p:nvSpPr>
            <p:cNvPr id="33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331" name="Enterprise Service Bus"/>
            <p:cNvSpPr txBox="1"/>
            <p:nvPr/>
          </p:nvSpPr>
          <p:spPr>
            <a:xfrm>
              <a:off x="28414" y="19587"/>
              <a:ext cx="14323856" cy="67710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Enterprise Service Bus</a:t>
              </a:r>
            </a:p>
          </p:txBody>
        </p:sp>
      </p:grpSp>
      <p:sp>
        <p:nvSpPr>
          <p:cNvPr id="333" name="Line"/>
          <p:cNvSpPr/>
          <p:nvPr/>
        </p:nvSpPr>
        <p:spPr>
          <a:xfrm flipH="1">
            <a:off x="6061336" y="2885961"/>
            <a:ext cx="696" cy="694981"/>
          </a:xfrm>
          <a:prstGeom prst="line">
            <a:avLst/>
          </a:prstGeom>
          <a:ln w="63500">
            <a:solidFill>
              <a:srgbClr val="000000"/>
            </a:solidFill>
            <a:miter/>
            <a:headEnd type="triangle"/>
            <a:tailEnd type="triangle"/>
          </a:ln>
        </p:spPr>
        <p:txBody>
          <a:bodyPr tIns="45720" bIns="45720"/>
          <a:lstStyle/>
          <a:p>
            <a:endParaRPr sz="1600"/>
          </a:p>
        </p:txBody>
      </p:sp>
      <p:sp>
        <p:nvSpPr>
          <p:cNvPr id="334" name="Line"/>
          <p:cNvSpPr/>
          <p:nvPr/>
        </p:nvSpPr>
        <p:spPr>
          <a:xfrm flipH="1">
            <a:off x="8598887" y="2821236"/>
            <a:ext cx="697" cy="694981"/>
          </a:xfrm>
          <a:prstGeom prst="line">
            <a:avLst/>
          </a:prstGeom>
          <a:ln w="63500">
            <a:solidFill>
              <a:srgbClr val="000000"/>
            </a:solidFill>
            <a:miter/>
            <a:headEnd type="triangle"/>
            <a:tailEnd type="triangle"/>
          </a:ln>
        </p:spPr>
        <p:txBody>
          <a:bodyPr tIns="45720" bIns="45720"/>
          <a:lstStyle/>
          <a:p>
            <a:endParaRPr sz="1600"/>
          </a:p>
        </p:txBody>
      </p:sp>
      <p:sp>
        <p:nvSpPr>
          <p:cNvPr id="335" name="Line"/>
          <p:cNvSpPr/>
          <p:nvPr/>
        </p:nvSpPr>
        <p:spPr>
          <a:xfrm flipH="1">
            <a:off x="3523089" y="3871970"/>
            <a:ext cx="697" cy="694981"/>
          </a:xfrm>
          <a:prstGeom prst="line">
            <a:avLst/>
          </a:prstGeom>
          <a:ln w="63500">
            <a:solidFill>
              <a:srgbClr val="000000"/>
            </a:solidFill>
            <a:miter/>
            <a:headEnd type="triangle"/>
            <a:tailEnd type="triangle"/>
          </a:ln>
        </p:spPr>
        <p:txBody>
          <a:bodyPr tIns="45720" bIns="45720"/>
          <a:lstStyle/>
          <a:p>
            <a:endParaRPr sz="1600"/>
          </a:p>
        </p:txBody>
      </p:sp>
      <p:sp>
        <p:nvSpPr>
          <p:cNvPr id="336" name="Line"/>
          <p:cNvSpPr/>
          <p:nvPr/>
        </p:nvSpPr>
        <p:spPr>
          <a:xfrm flipH="1">
            <a:off x="6061336" y="3893443"/>
            <a:ext cx="696" cy="694981"/>
          </a:xfrm>
          <a:prstGeom prst="line">
            <a:avLst/>
          </a:prstGeom>
          <a:ln w="63500">
            <a:solidFill>
              <a:srgbClr val="000000"/>
            </a:solidFill>
            <a:miter/>
            <a:headEnd type="triangle"/>
            <a:tailEnd type="triangle"/>
          </a:ln>
        </p:spPr>
        <p:txBody>
          <a:bodyPr tIns="45720" bIns="45720"/>
          <a:lstStyle/>
          <a:p>
            <a:endParaRPr sz="1600"/>
          </a:p>
        </p:txBody>
      </p:sp>
      <p:sp>
        <p:nvSpPr>
          <p:cNvPr id="337" name="Line"/>
          <p:cNvSpPr/>
          <p:nvPr/>
        </p:nvSpPr>
        <p:spPr>
          <a:xfrm flipH="1">
            <a:off x="8598191" y="3828820"/>
            <a:ext cx="696" cy="694981"/>
          </a:xfrm>
          <a:prstGeom prst="line">
            <a:avLst/>
          </a:prstGeom>
          <a:ln w="63500">
            <a:solidFill>
              <a:srgbClr val="000000"/>
            </a:solidFill>
            <a:miter/>
            <a:headEnd type="triangle"/>
            <a:tailEnd type="triangle"/>
          </a:ln>
        </p:spPr>
        <p:txBody>
          <a:bodyPr tIns="45720" bIns="45720"/>
          <a:lstStyle/>
          <a:p>
            <a:endParaRPr sz="1600"/>
          </a:p>
        </p:txBody>
      </p:sp>
      <p:pic>
        <p:nvPicPr>
          <p:cNvPr id="3" name="Picture 2" descr="A group of people with an orange person in the middle&#10;&#10;AI-generated content may be incorrect.">
            <a:extLst>
              <a:ext uri="{FF2B5EF4-FFF2-40B4-BE49-F238E27FC236}">
                <a16:creationId xmlns:a16="http://schemas.microsoft.com/office/drawing/2014/main" id="{7C62DFDD-3590-8A82-4DD7-E2FF5B3E60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19468" y="3211876"/>
            <a:ext cx="1010614" cy="940106"/>
          </a:xfrm>
          <a:prstGeom prst="rect">
            <a:avLst/>
          </a:prstGeom>
        </p:spPr>
      </p:pic>
      <p:sp>
        <p:nvSpPr>
          <p:cNvPr id="4" name="TextBox 3">
            <a:extLst>
              <a:ext uri="{FF2B5EF4-FFF2-40B4-BE49-F238E27FC236}">
                <a16:creationId xmlns:a16="http://schemas.microsoft.com/office/drawing/2014/main" id="{0150A06D-3347-C980-7E96-C9A1DB181714}"/>
              </a:ext>
            </a:extLst>
          </p:cNvPr>
          <p:cNvSpPr txBox="1"/>
          <p:nvPr/>
        </p:nvSpPr>
        <p:spPr>
          <a:xfrm>
            <a:off x="10751823" y="3358764"/>
            <a:ext cx="1203954"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t">
            <a:spAutoFit/>
          </a:bodyPr>
          <a:lstStyle/>
          <a:p>
            <a:pPr algn="ctr" hangingPunct="0"/>
            <a:r>
              <a:rPr lang="en-US" dirty="0">
                <a:solidFill>
                  <a:srgbClr val="000000"/>
                </a:solidFill>
                <a:sym typeface="Roboto Regular"/>
              </a:rPr>
              <a:t>Integration Team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28"/>
                                        </p:tgtEl>
                                        <p:attrNameLst>
                                          <p:attrName>style.visibility</p:attrName>
                                        </p:attrNameLst>
                                      </p:cBhvr>
                                      <p:to>
                                        <p:strVal val="visible"/>
                                      </p:to>
                                    </p:set>
                                    <p:animEffect transition="in" filter="dissolve">
                                      <p:cBhvr>
                                        <p:cTn id="7" dur="1000"/>
                                        <p:tgtEl>
                                          <p:spTgt spid="328"/>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333"/>
                                        </p:tgtEl>
                                        <p:attrNameLst>
                                          <p:attrName>style.visibility</p:attrName>
                                        </p:attrNameLst>
                                      </p:cBhvr>
                                      <p:to>
                                        <p:strVal val="visible"/>
                                      </p:to>
                                    </p:set>
                                    <p:animEffect transition="in" filter="dissolve">
                                      <p:cBhvr>
                                        <p:cTn id="11" dur="1000"/>
                                        <p:tgtEl>
                                          <p:spTgt spid="333"/>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334"/>
                                        </p:tgtEl>
                                        <p:attrNameLst>
                                          <p:attrName>style.visibility</p:attrName>
                                        </p:attrNameLst>
                                      </p:cBhvr>
                                      <p:to>
                                        <p:strVal val="visible"/>
                                      </p:to>
                                    </p:set>
                                    <p:animEffect transition="in" filter="dissolve">
                                      <p:cBhvr>
                                        <p:cTn id="15" dur="1000"/>
                                        <p:tgtEl>
                                          <p:spTgt spid="334"/>
                                        </p:tgtEl>
                                      </p:cBhvr>
                                    </p:animEffect>
                                  </p:childTnLst>
                                </p:cTn>
                              </p:par>
                            </p:childTnLst>
                          </p:cTn>
                        </p:par>
                        <p:par>
                          <p:cTn id="16" fill="hold">
                            <p:stCondLst>
                              <p:cond delay="3000"/>
                            </p:stCondLst>
                            <p:childTnLst>
                              <p:par>
                                <p:cTn id="17" presetID="9" presetClass="entr" fill="hold" grpId="0" nodeType="afterEffect">
                                  <p:stCondLst>
                                    <p:cond delay="0"/>
                                  </p:stCondLst>
                                  <p:iterate>
                                    <p:tmAbs val="0"/>
                                  </p:iterate>
                                  <p:childTnLst>
                                    <p:set>
                                      <p:cBhvr>
                                        <p:cTn id="18" fill="hold"/>
                                        <p:tgtEl>
                                          <p:spTgt spid="335"/>
                                        </p:tgtEl>
                                        <p:attrNameLst>
                                          <p:attrName>style.visibility</p:attrName>
                                        </p:attrNameLst>
                                      </p:cBhvr>
                                      <p:to>
                                        <p:strVal val="visible"/>
                                      </p:to>
                                    </p:set>
                                    <p:animEffect transition="in" filter="dissolve">
                                      <p:cBhvr>
                                        <p:cTn id="19" dur="1000"/>
                                        <p:tgtEl>
                                          <p:spTgt spid="335"/>
                                        </p:tgtEl>
                                      </p:cBhvr>
                                    </p:animEffect>
                                  </p:childTnLst>
                                </p:cTn>
                              </p:par>
                            </p:childTnLst>
                          </p:cTn>
                        </p:par>
                        <p:par>
                          <p:cTn id="20" fill="hold">
                            <p:stCondLst>
                              <p:cond delay="4000"/>
                            </p:stCondLst>
                            <p:childTnLst>
                              <p:par>
                                <p:cTn id="21" presetID="9" presetClass="entr" fill="hold" grpId="0" nodeType="afterEffect">
                                  <p:stCondLst>
                                    <p:cond delay="0"/>
                                  </p:stCondLst>
                                  <p:iterate>
                                    <p:tmAbs val="0"/>
                                  </p:iterate>
                                  <p:childTnLst>
                                    <p:set>
                                      <p:cBhvr>
                                        <p:cTn id="22" fill="hold"/>
                                        <p:tgtEl>
                                          <p:spTgt spid="336"/>
                                        </p:tgtEl>
                                        <p:attrNameLst>
                                          <p:attrName>style.visibility</p:attrName>
                                        </p:attrNameLst>
                                      </p:cBhvr>
                                      <p:to>
                                        <p:strVal val="visible"/>
                                      </p:to>
                                    </p:set>
                                    <p:animEffect transition="in" filter="dissolve">
                                      <p:cBhvr>
                                        <p:cTn id="23" dur="1000"/>
                                        <p:tgtEl>
                                          <p:spTgt spid="336"/>
                                        </p:tgtEl>
                                      </p:cBhvr>
                                    </p:animEffect>
                                  </p:childTnLst>
                                </p:cTn>
                              </p:par>
                            </p:childTnLst>
                          </p:cTn>
                        </p:par>
                        <p:par>
                          <p:cTn id="24" fill="hold">
                            <p:stCondLst>
                              <p:cond delay="5000"/>
                            </p:stCondLst>
                            <p:childTnLst>
                              <p:par>
                                <p:cTn id="25" presetID="9" presetClass="entr" fill="hold" grpId="0" nodeType="afterEffect">
                                  <p:stCondLst>
                                    <p:cond delay="0"/>
                                  </p:stCondLst>
                                  <p:iterate>
                                    <p:tmAbs val="0"/>
                                  </p:iterate>
                                  <p:childTnLst>
                                    <p:set>
                                      <p:cBhvr>
                                        <p:cTn id="26" fill="hold"/>
                                        <p:tgtEl>
                                          <p:spTgt spid="337"/>
                                        </p:tgtEl>
                                        <p:attrNameLst>
                                          <p:attrName>style.visibility</p:attrName>
                                        </p:attrNameLst>
                                      </p:cBhvr>
                                      <p:to>
                                        <p:strVal val="visible"/>
                                      </p:to>
                                    </p:set>
                                    <p:animEffect transition="in" filter="dissolve">
                                      <p:cBhvr>
                                        <p:cTn id="27" dur="1000"/>
                                        <p:tgtEl>
                                          <p:spTgt spid="3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329"/>
                                        </p:tgtEl>
                                        <p:attrNameLst>
                                          <p:attrName>style.visibility</p:attrName>
                                        </p:attrNameLst>
                                      </p:cBhvr>
                                      <p:to>
                                        <p:strVal val="visible"/>
                                      </p:to>
                                    </p:set>
                                    <p:animEffect transition="in" filter="fade">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33" grpId="0" animBg="1" advAuto="0"/>
      <p:bldP spid="334" grpId="0" animBg="1" advAuto="0"/>
      <p:bldP spid="335" grpId="0" animBg="1" advAuto="0"/>
      <p:bldP spid="336" grpId="0" animBg="1" advAuto="0"/>
      <p:bldP spid="337" grpId="0" animBg="1" advAuto="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Progressively Smaller Boxes.pdf" descr="Progressively Smaller Boxes.pdf"/>
          <p:cNvPicPr>
            <a:picLocks noChangeAspect="1"/>
          </p:cNvPicPr>
          <p:nvPr/>
        </p:nvPicPr>
        <p:blipFill>
          <a:blip r:embed="rId3"/>
          <a:stretch>
            <a:fillRect/>
          </a:stretch>
        </p:blipFill>
        <p:spPr>
          <a:xfrm>
            <a:off x="964307" y="-536400"/>
            <a:ext cx="10263386" cy="7930799"/>
          </a:xfrm>
          <a:prstGeom prst="rect">
            <a:avLst/>
          </a:prstGeom>
          <a:ln w="12700">
            <a:miter lim="400000"/>
          </a:ln>
        </p:spPr>
      </p:pic>
      <p:pic>
        <p:nvPicPr>
          <p:cNvPr id="347" name="image4.png" descr="image4.png"/>
          <p:cNvPicPr>
            <a:picLocks noChangeAspect="1"/>
          </p:cNvPicPr>
          <p:nvPr/>
        </p:nvPicPr>
        <p:blipFill>
          <a:blip r:embed="rId4"/>
          <a:stretch>
            <a:fillRect/>
          </a:stretch>
        </p:blipFill>
        <p:spPr>
          <a:xfrm rot="16200000">
            <a:off x="-676300" y="896613"/>
            <a:ext cx="2108201" cy="4826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FC07E-D7DA-9F9C-C9F6-6E175A030F84}"/>
            </a:ext>
          </a:extLst>
        </p:cNvPr>
        <p:cNvGrpSpPr/>
        <p:nvPr/>
      </p:nvGrpSpPr>
      <p:grpSpPr>
        <a:xfrm>
          <a:off x="0" y="0"/>
          <a:ext cx="0" cy="0"/>
          <a:chOff x="0" y="0"/>
          <a:chExt cx="0" cy="0"/>
        </a:xfrm>
      </p:grpSpPr>
      <p:pic>
        <p:nvPicPr>
          <p:cNvPr id="4" name="Picture 3" descr="A light trails on a road&#10;&#10;AI-generated content may be incorrect.">
            <a:extLst>
              <a:ext uri="{FF2B5EF4-FFF2-40B4-BE49-F238E27FC236}">
                <a16:creationId xmlns:a16="http://schemas.microsoft.com/office/drawing/2014/main" id="{FBAEB906-EA49-789A-46B3-1FFBA046D419}"/>
              </a:ext>
            </a:extLst>
          </p:cNvPr>
          <p:cNvPicPr>
            <a:picLocks noChangeAspect="1"/>
          </p:cNvPicPr>
          <p:nvPr/>
        </p:nvPicPr>
        <p:blipFill rotWithShape="1">
          <a:blip r:embed="rId3"/>
          <a:srcRect l="1906" t="14104" r="249" b="29671"/>
          <a:stretch/>
        </p:blipFill>
        <p:spPr>
          <a:xfrm>
            <a:off x="0" y="0"/>
            <a:ext cx="12192000" cy="6854973"/>
          </a:xfrm>
          <a:prstGeom prst="rect">
            <a:avLst/>
          </a:prstGeom>
        </p:spPr>
      </p:pic>
      <p:sp>
        <p:nvSpPr>
          <p:cNvPr id="5" name="Rectangle 4">
            <a:extLst>
              <a:ext uri="{FF2B5EF4-FFF2-40B4-BE49-F238E27FC236}">
                <a16:creationId xmlns:a16="http://schemas.microsoft.com/office/drawing/2014/main" id="{27B519D7-1CB1-D7F8-BC09-39856E2B589B}"/>
              </a:ext>
            </a:extLst>
          </p:cNvPr>
          <p:cNvSpPr/>
          <p:nvPr/>
        </p:nvSpPr>
        <p:spPr>
          <a:xfrm flipV="1">
            <a:off x="0" y="3027"/>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6" name="Rectangle 5">
            <a:extLst>
              <a:ext uri="{FF2B5EF4-FFF2-40B4-BE49-F238E27FC236}">
                <a16:creationId xmlns:a16="http://schemas.microsoft.com/office/drawing/2014/main" id="{08423322-5CA8-8D04-729B-C0A7EA7AAD96}"/>
              </a:ext>
            </a:extLst>
          </p:cNvPr>
          <p:cNvSpPr/>
          <p:nvPr/>
        </p:nvSpPr>
        <p:spPr>
          <a:xfrm>
            <a:off x="511278" y="531817"/>
            <a:ext cx="11169445" cy="5814906"/>
          </a:xfrm>
          <a:prstGeom prst="rect">
            <a:avLst/>
          </a:prstGeom>
          <a:noFill/>
          <a:ln w="38100">
            <a:solidFill>
              <a:srgbClr val="FFB6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Rectangle 6">
            <a:extLst>
              <a:ext uri="{FF2B5EF4-FFF2-40B4-BE49-F238E27FC236}">
                <a16:creationId xmlns:a16="http://schemas.microsoft.com/office/drawing/2014/main" id="{F66AA9FE-29B6-980E-221E-4BA653F7792E}"/>
              </a:ext>
            </a:extLst>
          </p:cNvPr>
          <p:cNvSpPr/>
          <p:nvPr/>
        </p:nvSpPr>
        <p:spPr>
          <a:xfrm>
            <a:off x="511277" y="531817"/>
            <a:ext cx="3884260" cy="5814906"/>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3"/>
              </a:solidFill>
              <a:latin typeface="Arial Regular" charset="0"/>
            </a:endParaRPr>
          </a:p>
        </p:txBody>
      </p:sp>
      <p:sp>
        <p:nvSpPr>
          <p:cNvPr id="8" name="Title 2">
            <a:extLst>
              <a:ext uri="{FF2B5EF4-FFF2-40B4-BE49-F238E27FC236}">
                <a16:creationId xmlns:a16="http://schemas.microsoft.com/office/drawing/2014/main" id="{A742ED35-A68A-3FD5-4076-14466213E830}"/>
              </a:ext>
            </a:extLst>
          </p:cNvPr>
          <p:cNvSpPr txBox="1">
            <a:spLocks/>
          </p:cNvSpPr>
          <p:nvPr/>
        </p:nvSpPr>
        <p:spPr>
          <a:xfrm>
            <a:off x="788320" y="2468983"/>
            <a:ext cx="3330173" cy="1907382"/>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200"/>
              </a:lnSpc>
              <a:spcAft>
                <a:spcPts val="1500"/>
              </a:spcAft>
            </a:pPr>
            <a:r>
              <a:rPr lang="en-ID" sz="2800" b="1" dirty="0">
                <a:solidFill>
                  <a:schemeClr val="accent1"/>
                </a:solidFill>
                <a:latin typeface="Arial"/>
                <a:ea typeface="Arial" charset="0"/>
                <a:cs typeface="Arial"/>
              </a:rPr>
              <a:t>What is Event-Driven Architecture</a:t>
            </a:r>
            <a:endParaRPr lang="en-ID" sz="2800" dirty="0">
              <a:solidFill>
                <a:schemeClr val="accent1"/>
              </a:solidFill>
              <a:latin typeface="Arial" charset="0"/>
              <a:ea typeface="Arial" charset="0"/>
              <a:cs typeface="Arial" charset="0"/>
            </a:endParaRPr>
          </a:p>
        </p:txBody>
      </p:sp>
    </p:spTree>
    <p:extLst>
      <p:ext uri="{BB962C8B-B14F-4D97-AF65-F5344CB8AC3E}">
        <p14:creationId xmlns:p14="http://schemas.microsoft.com/office/powerpoint/2010/main" val="2503222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2000"/>
                                        <p:tgtEl>
                                          <p:spTgt spid="6"/>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34EB-C346-068F-A427-89B6BC966C54}"/>
              </a:ext>
            </a:extLst>
          </p:cNvPr>
          <p:cNvSpPr>
            <a:spLocks noGrp="1"/>
          </p:cNvSpPr>
          <p:nvPr>
            <p:ph type="title"/>
          </p:nvPr>
        </p:nvSpPr>
        <p:spPr>
          <a:xfrm>
            <a:off x="53975" y="51594"/>
            <a:ext cx="8518525" cy="935832"/>
          </a:xfrm>
        </p:spPr>
        <p:txBody>
          <a:bodyPr anchor="ctr">
            <a:normAutofit/>
          </a:bodyPr>
          <a:lstStyle/>
          <a:p>
            <a:r>
              <a:rPr lang="en-US" b="0" dirty="0">
                <a:latin typeface="+mn-lt"/>
                <a:ea typeface="Roboto" pitchFamily="2" charset="0"/>
              </a:rPr>
              <a:t>What is Event-Driven Architecture? (EDA)</a:t>
            </a:r>
          </a:p>
        </p:txBody>
      </p:sp>
      <p:sp>
        <p:nvSpPr>
          <p:cNvPr id="3" name="Text Placeholder 2">
            <a:extLst>
              <a:ext uri="{FF2B5EF4-FFF2-40B4-BE49-F238E27FC236}">
                <a16:creationId xmlns:a16="http://schemas.microsoft.com/office/drawing/2014/main" id="{EB4FF86A-A2A1-62CC-3C4D-C9A55009F5DA}"/>
              </a:ext>
            </a:extLst>
          </p:cNvPr>
          <p:cNvSpPr>
            <a:spLocks noGrp="1"/>
          </p:cNvSpPr>
          <p:nvPr>
            <p:ph type="body" sz="half" idx="1"/>
          </p:nvPr>
        </p:nvSpPr>
        <p:spPr>
          <a:xfrm>
            <a:off x="5183187" y="1481701"/>
            <a:ext cx="6704013" cy="3894598"/>
          </a:xfrm>
        </p:spPr>
        <p:txBody>
          <a:bodyPr>
            <a:normAutofit/>
          </a:bodyPr>
          <a:lstStyle/>
          <a:p>
            <a:pPr>
              <a:lnSpc>
                <a:spcPct val="100000"/>
              </a:lnSpc>
            </a:pPr>
            <a:r>
              <a:rPr lang="en-US" sz="2700" b="1" dirty="0">
                <a:latin typeface="+mn-lt"/>
                <a:ea typeface="Roboto" pitchFamily="2" charset="0"/>
              </a:rPr>
              <a:t>Events</a:t>
            </a:r>
            <a:r>
              <a:rPr lang="en-US" sz="2700" dirty="0">
                <a:latin typeface="+mn-lt"/>
                <a:ea typeface="Roboto" pitchFamily="2" charset="0"/>
              </a:rPr>
              <a:t> signal changes (state change) or actions (e.g. Order Placed)</a:t>
            </a:r>
          </a:p>
          <a:p>
            <a:pPr>
              <a:lnSpc>
                <a:spcPct val="100000"/>
              </a:lnSpc>
            </a:pPr>
            <a:r>
              <a:rPr lang="en-US" sz="2700" b="1" dirty="0">
                <a:latin typeface="+mn-lt"/>
                <a:ea typeface="Roboto" pitchFamily="2" charset="0"/>
              </a:rPr>
              <a:t>Producers</a:t>
            </a:r>
            <a:r>
              <a:rPr lang="en-US" sz="2700" dirty="0">
                <a:latin typeface="+mn-lt"/>
                <a:ea typeface="Roboto" pitchFamily="2" charset="0"/>
              </a:rPr>
              <a:t> send events</a:t>
            </a:r>
          </a:p>
          <a:p>
            <a:pPr>
              <a:lnSpc>
                <a:spcPct val="100000"/>
              </a:lnSpc>
            </a:pPr>
            <a:r>
              <a:rPr lang="en-US" sz="2700" b="1" dirty="0">
                <a:latin typeface="+mn-lt"/>
                <a:ea typeface="Roboto" pitchFamily="2" charset="0"/>
              </a:rPr>
              <a:t>Consumers</a:t>
            </a:r>
            <a:r>
              <a:rPr lang="en-US" sz="2700" dirty="0">
                <a:latin typeface="+mn-lt"/>
                <a:ea typeface="Roboto" pitchFamily="2" charset="0"/>
              </a:rPr>
              <a:t> respond to event via an event backbone (e.g. Kafka, Event Grid, RabbitMQ)</a:t>
            </a:r>
          </a:p>
        </p:txBody>
      </p:sp>
      <p:sp>
        <p:nvSpPr>
          <p:cNvPr id="4" name="Text Placeholder 3">
            <a:extLst>
              <a:ext uri="{FF2B5EF4-FFF2-40B4-BE49-F238E27FC236}">
                <a16:creationId xmlns:a16="http://schemas.microsoft.com/office/drawing/2014/main" id="{3729E4AE-B2C9-44B4-EC25-CBFB09A86EBC}"/>
              </a:ext>
            </a:extLst>
          </p:cNvPr>
          <p:cNvSpPr>
            <a:spLocks noGrp="1"/>
          </p:cNvSpPr>
          <p:nvPr>
            <p:ph type="body" sz="quarter" idx="21"/>
          </p:nvPr>
        </p:nvSpPr>
        <p:spPr>
          <a:xfrm>
            <a:off x="53976" y="842963"/>
            <a:ext cx="4718050" cy="4910020"/>
          </a:xfrm>
        </p:spPr>
        <p:txBody>
          <a:bodyPr anchor="ctr"/>
          <a:lstStyle/>
          <a:p>
            <a:pPr>
              <a:lnSpc>
                <a:spcPct val="100000"/>
              </a:lnSpc>
            </a:pPr>
            <a:r>
              <a:rPr lang="en-US" dirty="0">
                <a:latin typeface="+mn-lt"/>
                <a:ea typeface="Roboto" pitchFamily="2" charset="0"/>
              </a:rPr>
              <a:t>A design approach where systems </a:t>
            </a:r>
            <a:r>
              <a:rPr lang="en-US" b="1" dirty="0">
                <a:latin typeface="+mn-lt"/>
                <a:ea typeface="Roboto" pitchFamily="2" charset="0"/>
              </a:rPr>
              <a:t>react to events asynchronously</a:t>
            </a:r>
            <a:r>
              <a:rPr lang="en-US" dirty="0">
                <a:latin typeface="+mn-lt"/>
                <a:ea typeface="Roboto" pitchFamily="2" charset="0"/>
              </a:rPr>
              <a:t>, enabling </a:t>
            </a:r>
            <a:r>
              <a:rPr lang="en-US" b="1" dirty="0">
                <a:latin typeface="+mn-lt"/>
                <a:ea typeface="Roboto" pitchFamily="2" charset="0"/>
              </a:rPr>
              <a:t>loose coupling</a:t>
            </a:r>
            <a:r>
              <a:rPr lang="en-US" dirty="0">
                <a:latin typeface="+mn-lt"/>
                <a:ea typeface="Roboto" pitchFamily="2" charset="0"/>
              </a:rPr>
              <a:t>, </a:t>
            </a:r>
            <a:r>
              <a:rPr lang="en-US" b="1" dirty="0">
                <a:latin typeface="+mn-lt"/>
                <a:ea typeface="Roboto" pitchFamily="2" charset="0"/>
              </a:rPr>
              <a:t>scalability</a:t>
            </a:r>
            <a:r>
              <a:rPr lang="en-US" dirty="0">
                <a:latin typeface="+mn-lt"/>
                <a:ea typeface="Roboto" pitchFamily="2" charset="0"/>
              </a:rPr>
              <a:t>, </a:t>
            </a:r>
            <a:r>
              <a:rPr lang="en-US" b="1" dirty="0">
                <a:latin typeface="+mn-lt"/>
                <a:ea typeface="Roboto" pitchFamily="2" charset="0"/>
              </a:rPr>
              <a:t>reliability,</a:t>
            </a:r>
            <a:r>
              <a:rPr lang="en-US" dirty="0">
                <a:latin typeface="+mn-lt"/>
                <a:ea typeface="Roboto" pitchFamily="2" charset="0"/>
              </a:rPr>
              <a:t> and </a:t>
            </a:r>
            <a:r>
              <a:rPr lang="en-US" b="1" dirty="0">
                <a:latin typeface="+mn-lt"/>
                <a:ea typeface="Roboto" pitchFamily="2" charset="0"/>
              </a:rPr>
              <a:t>real-time responsiveness</a:t>
            </a:r>
            <a:r>
              <a:rPr lang="en-US" dirty="0">
                <a:latin typeface="+mn-lt"/>
                <a:ea typeface="Roboto" pitchFamily="2" charset="0"/>
              </a:rPr>
              <a:t>.</a:t>
            </a:r>
          </a:p>
        </p:txBody>
      </p:sp>
      <p:sp>
        <p:nvSpPr>
          <p:cNvPr id="5" name="Rectangle 4">
            <a:extLst>
              <a:ext uri="{FF2B5EF4-FFF2-40B4-BE49-F238E27FC236}">
                <a16:creationId xmlns:a16="http://schemas.microsoft.com/office/drawing/2014/main" id="{DE4E00C8-5537-5541-F375-FBB0150A247D}"/>
              </a:ext>
            </a:extLst>
          </p:cNvPr>
          <p:cNvSpPr/>
          <p:nvPr/>
        </p:nvSpPr>
        <p:spPr>
          <a:xfrm>
            <a:off x="0" y="5752983"/>
            <a:ext cx="12191999" cy="11050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 algn="ctr"/>
            <a:r>
              <a:rPr lang="en-US" sz="2400" dirty="0"/>
              <a:t>EDA helps systems evolve independently, making it ideal for </a:t>
            </a:r>
            <a:r>
              <a:rPr lang="en-US" sz="2400" b="1" dirty="0"/>
              <a:t>microservices</a:t>
            </a:r>
            <a:r>
              <a:rPr lang="en-US" sz="2400" dirty="0"/>
              <a:t>, </a:t>
            </a:r>
            <a:r>
              <a:rPr lang="en-US" sz="2400" b="1" dirty="0"/>
              <a:t>IoT</a:t>
            </a:r>
            <a:r>
              <a:rPr lang="en-US" sz="2400" dirty="0"/>
              <a:t>, and </a:t>
            </a:r>
            <a:r>
              <a:rPr lang="en-US" sz="2400" b="1" dirty="0"/>
              <a:t>cloud-native applications</a:t>
            </a:r>
            <a:r>
              <a:rPr lang="en-US" sz="2400" dirty="0"/>
              <a:t>.</a:t>
            </a:r>
          </a:p>
        </p:txBody>
      </p:sp>
    </p:spTree>
    <p:extLst>
      <p:ext uri="{BB962C8B-B14F-4D97-AF65-F5344CB8AC3E}">
        <p14:creationId xmlns:p14="http://schemas.microsoft.com/office/powerpoint/2010/main" val="108801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380B-29E9-1619-CE32-77E38A901DAA}"/>
              </a:ext>
            </a:extLst>
          </p:cNvPr>
          <p:cNvSpPr>
            <a:spLocks noGrp="1"/>
          </p:cNvSpPr>
          <p:nvPr>
            <p:ph type="title"/>
          </p:nvPr>
        </p:nvSpPr>
        <p:spPr/>
        <p:txBody>
          <a:bodyPr/>
          <a:lstStyle/>
          <a:p>
            <a:r>
              <a:rPr lang="en-US" dirty="0"/>
              <a:t>Idealized Architecture</a:t>
            </a:r>
          </a:p>
        </p:txBody>
      </p:sp>
      <p:pic>
        <p:nvPicPr>
          <p:cNvPr id="5" name="Picture 4" descr="A screenshot of a computer&#10;&#10;AI-generated content may be incorrect.">
            <a:extLst>
              <a:ext uri="{FF2B5EF4-FFF2-40B4-BE49-F238E27FC236}">
                <a16:creationId xmlns:a16="http://schemas.microsoft.com/office/drawing/2014/main" id="{6837C4B8-7FA6-7668-ADA7-1ACB55DBE6CC}"/>
              </a:ext>
            </a:extLst>
          </p:cNvPr>
          <p:cNvPicPr>
            <a:picLocks noChangeAspect="1"/>
          </p:cNvPicPr>
          <p:nvPr/>
        </p:nvPicPr>
        <p:blipFill>
          <a:blip r:embed="rId2"/>
          <a:stretch>
            <a:fillRect/>
          </a:stretch>
        </p:blipFill>
        <p:spPr>
          <a:xfrm>
            <a:off x="1741043" y="601431"/>
            <a:ext cx="8707795" cy="5830502"/>
          </a:xfrm>
          <a:prstGeom prst="rect">
            <a:avLst/>
          </a:prstGeom>
        </p:spPr>
      </p:pic>
    </p:spTree>
    <p:extLst>
      <p:ext uri="{BB962C8B-B14F-4D97-AF65-F5344CB8AC3E}">
        <p14:creationId xmlns:p14="http://schemas.microsoft.com/office/powerpoint/2010/main" val="9272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1EBC2-FF45-7351-F6EE-073BECB10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84FB1-EF18-9576-3D9F-D29B31452DC7}"/>
              </a:ext>
            </a:extLst>
          </p:cNvPr>
          <p:cNvSpPr>
            <a:spLocks noGrp="1"/>
          </p:cNvSpPr>
          <p:nvPr>
            <p:ph type="title"/>
          </p:nvPr>
        </p:nvSpPr>
        <p:spPr>
          <a:xfrm>
            <a:off x="302684" y="228601"/>
            <a:ext cx="5149322" cy="571499"/>
          </a:xfrm>
        </p:spPr>
        <p:txBody>
          <a:bodyPr>
            <a:normAutofit/>
          </a:bodyPr>
          <a:lstStyle/>
          <a:p>
            <a:r>
              <a:rPr lang="en-US" dirty="0"/>
              <a:t>Idealized Architecture</a:t>
            </a:r>
          </a:p>
        </p:txBody>
      </p:sp>
      <p:sp>
        <p:nvSpPr>
          <p:cNvPr id="12" name="Text Placeholder 2">
            <a:extLst>
              <a:ext uri="{FF2B5EF4-FFF2-40B4-BE49-F238E27FC236}">
                <a16:creationId xmlns:a16="http://schemas.microsoft.com/office/drawing/2014/main" id="{62BEBD7A-04A9-A942-4EBA-FAC49BB8B086}"/>
              </a:ext>
            </a:extLst>
          </p:cNvPr>
          <p:cNvSpPr>
            <a:spLocks noGrp="1"/>
          </p:cNvSpPr>
          <p:nvPr>
            <p:ph type="body" idx="1"/>
          </p:nvPr>
        </p:nvSpPr>
        <p:spPr>
          <a:xfrm>
            <a:off x="303211" y="1006626"/>
            <a:ext cx="5149321" cy="5051274"/>
          </a:xfrm>
        </p:spPr>
        <p:txBody>
          <a:bodyPr/>
          <a:lstStyle/>
          <a:p>
            <a:pPr marL="0" indent="0">
              <a:buNone/>
            </a:pPr>
            <a:r>
              <a:rPr lang="en-US" b="1" dirty="0"/>
              <a:t>Features</a:t>
            </a:r>
          </a:p>
          <a:p>
            <a:pPr>
              <a:buFont typeface="Arial" panose="020B0604020202020204" pitchFamily="34" charset="0"/>
              <a:buChar char="•"/>
            </a:pPr>
            <a:r>
              <a:rPr lang="en-US" dirty="0"/>
              <a:t>Scalable</a:t>
            </a:r>
          </a:p>
          <a:p>
            <a:pPr>
              <a:buFont typeface="Arial" panose="020B0604020202020204" pitchFamily="34" charset="0"/>
              <a:buChar char="•"/>
            </a:pPr>
            <a:r>
              <a:rPr lang="en-US" dirty="0"/>
              <a:t>Resilient</a:t>
            </a:r>
          </a:p>
          <a:p>
            <a:pPr>
              <a:buFont typeface="Arial" panose="020B0604020202020204" pitchFamily="34" charset="0"/>
              <a:buChar char="•"/>
            </a:pPr>
            <a:r>
              <a:rPr lang="en-US" dirty="0"/>
              <a:t>Fault tolerant</a:t>
            </a:r>
          </a:p>
          <a:p>
            <a:pPr>
              <a:buFont typeface="Arial" panose="020B0604020202020204" pitchFamily="34" charset="0"/>
              <a:buChar char="•"/>
            </a:pPr>
            <a:r>
              <a:rPr lang="en-US" dirty="0"/>
              <a:t>Incremental Development</a:t>
            </a:r>
          </a:p>
          <a:p>
            <a:pPr>
              <a:buFont typeface="Arial" panose="020B0604020202020204" pitchFamily="34" charset="0"/>
              <a:buChar char="•"/>
            </a:pPr>
            <a:r>
              <a:rPr lang="en-US" dirty="0"/>
              <a:t>Loosely Coupled</a:t>
            </a:r>
          </a:p>
          <a:p>
            <a:pPr>
              <a:buFont typeface="Arial" panose="020B0604020202020204" pitchFamily="34" charset="0"/>
              <a:buChar char="•"/>
            </a:pPr>
            <a:r>
              <a:rPr lang="en-US" dirty="0"/>
              <a:t>More reliance on infrastructure</a:t>
            </a:r>
          </a:p>
          <a:p>
            <a:pPr>
              <a:buFont typeface="Arial" panose="020B0604020202020204" pitchFamily="34" charset="0"/>
              <a:buChar char="•"/>
            </a:pPr>
            <a:r>
              <a:rPr lang="en-US" dirty="0"/>
              <a:t>Defined/Governed Event Model</a:t>
            </a:r>
          </a:p>
          <a:p>
            <a:pPr>
              <a:buFont typeface="Arial" panose="020B0604020202020204" pitchFamily="34" charset="0"/>
              <a:buChar char="•"/>
            </a:pPr>
            <a:r>
              <a:rPr lang="en-US" dirty="0"/>
              <a:t>Flexible options for data ingestion and exchange</a:t>
            </a:r>
          </a:p>
          <a:p>
            <a:endParaRPr lang="en-US" dirty="0"/>
          </a:p>
        </p:txBody>
      </p:sp>
      <p:pic>
        <p:nvPicPr>
          <p:cNvPr id="5" name="Picture 4" descr="A screenshot of a computer&#10;&#10;AI-generated content may be incorrect.">
            <a:extLst>
              <a:ext uri="{FF2B5EF4-FFF2-40B4-BE49-F238E27FC236}">
                <a16:creationId xmlns:a16="http://schemas.microsoft.com/office/drawing/2014/main" id="{2027A181-1D1E-D6F4-6931-864EC1C5910B}"/>
              </a:ext>
            </a:extLst>
          </p:cNvPr>
          <p:cNvPicPr>
            <a:picLocks noChangeAspect="1"/>
          </p:cNvPicPr>
          <p:nvPr/>
        </p:nvPicPr>
        <p:blipFill>
          <a:blip r:embed="rId3"/>
          <a:stretch>
            <a:fillRect/>
          </a:stretch>
        </p:blipFill>
        <p:spPr>
          <a:xfrm>
            <a:off x="4652783" y="903363"/>
            <a:ext cx="7539217" cy="5051274"/>
          </a:xfrm>
          <a:prstGeom prst="rect">
            <a:avLst/>
          </a:prstGeom>
          <a:noFill/>
        </p:spPr>
      </p:pic>
    </p:spTree>
    <p:extLst>
      <p:ext uri="{BB962C8B-B14F-4D97-AF65-F5344CB8AC3E}">
        <p14:creationId xmlns:p14="http://schemas.microsoft.com/office/powerpoint/2010/main" val="1801115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A8E1-D971-AF1E-8BB3-9B649BDD2677}"/>
              </a:ext>
            </a:extLst>
          </p:cNvPr>
          <p:cNvSpPr>
            <a:spLocks noGrp="1"/>
          </p:cNvSpPr>
          <p:nvPr>
            <p:ph type="title"/>
          </p:nvPr>
        </p:nvSpPr>
        <p:spPr>
          <a:xfrm>
            <a:off x="302683" y="228601"/>
            <a:ext cx="11584516" cy="521677"/>
          </a:xfrm>
        </p:spPr>
        <p:txBody>
          <a:bodyPr>
            <a:normAutofit/>
          </a:bodyPr>
          <a:lstStyle/>
          <a:p>
            <a:r>
              <a:rPr lang="en-US" dirty="0"/>
              <a:t>“Types” of Events</a:t>
            </a:r>
          </a:p>
        </p:txBody>
      </p:sp>
      <p:graphicFrame>
        <p:nvGraphicFramePr>
          <p:cNvPr id="5" name="Text Placeholder 2">
            <a:extLst>
              <a:ext uri="{FF2B5EF4-FFF2-40B4-BE49-F238E27FC236}">
                <a16:creationId xmlns:a16="http://schemas.microsoft.com/office/drawing/2014/main" id="{573108B1-6617-1BC8-09FB-39F2D6F949EF}"/>
              </a:ext>
            </a:extLst>
          </p:cNvPr>
          <p:cNvGraphicFramePr/>
          <p:nvPr>
            <p:extLst>
              <p:ext uri="{D42A27DB-BD31-4B8C-83A1-F6EECF244321}">
                <p14:modId xmlns:p14="http://schemas.microsoft.com/office/powerpoint/2010/main" val="2006640593"/>
              </p:ext>
            </p:extLst>
          </p:nvPr>
        </p:nvGraphicFramePr>
        <p:xfrm>
          <a:off x="302683" y="1303339"/>
          <a:ext cx="11584517" cy="4632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6772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0CC0B-57E0-9948-5334-8AEC44A67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D87F7-ED1D-0120-42EE-EC7BBA02A199}"/>
              </a:ext>
            </a:extLst>
          </p:cNvPr>
          <p:cNvSpPr>
            <a:spLocks noGrp="1"/>
          </p:cNvSpPr>
          <p:nvPr>
            <p:ph type="title"/>
          </p:nvPr>
        </p:nvSpPr>
        <p:spPr>
          <a:xfrm>
            <a:off x="302683" y="228601"/>
            <a:ext cx="11584516" cy="521677"/>
          </a:xfrm>
        </p:spPr>
        <p:txBody>
          <a:bodyPr>
            <a:normAutofit/>
          </a:bodyPr>
          <a:lstStyle/>
          <a:p>
            <a:r>
              <a:rPr lang="en-US" dirty="0"/>
              <a:t>“Types” of Events</a:t>
            </a:r>
          </a:p>
        </p:txBody>
      </p:sp>
      <p:graphicFrame>
        <p:nvGraphicFramePr>
          <p:cNvPr id="5" name="Text Placeholder 2">
            <a:extLst>
              <a:ext uri="{FF2B5EF4-FFF2-40B4-BE49-F238E27FC236}">
                <a16:creationId xmlns:a16="http://schemas.microsoft.com/office/drawing/2014/main" id="{0719B390-A630-7C86-1BAB-7D01464640B6}"/>
              </a:ext>
            </a:extLst>
          </p:cNvPr>
          <p:cNvGraphicFramePr/>
          <p:nvPr>
            <p:extLst>
              <p:ext uri="{D42A27DB-BD31-4B8C-83A1-F6EECF244321}">
                <p14:modId xmlns:p14="http://schemas.microsoft.com/office/powerpoint/2010/main" val="3663392789"/>
              </p:ext>
            </p:extLst>
          </p:nvPr>
        </p:nvGraphicFramePr>
        <p:xfrm>
          <a:off x="302683" y="1303339"/>
          <a:ext cx="11584517" cy="4632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32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0B3C4-F5D8-5F5B-4A3E-E7037C04EFE4}"/>
            </a:ext>
          </a:extLst>
        </p:cNvPr>
        <p:cNvGrpSpPr/>
        <p:nvPr/>
      </p:nvGrpSpPr>
      <p:grpSpPr>
        <a:xfrm>
          <a:off x="0" y="0"/>
          <a:ext cx="0" cy="0"/>
          <a:chOff x="0" y="0"/>
          <a:chExt cx="0" cy="0"/>
        </a:xfrm>
      </p:grpSpPr>
      <p:pic>
        <p:nvPicPr>
          <p:cNvPr id="4" name="Picture 3" descr="A blue and orange lines&#10;&#10;AI-generated content may be incorrect.">
            <a:extLst>
              <a:ext uri="{FF2B5EF4-FFF2-40B4-BE49-F238E27FC236}">
                <a16:creationId xmlns:a16="http://schemas.microsoft.com/office/drawing/2014/main" id="{C6C26DBA-BACB-9031-BF25-C06E0EB6E4E9}"/>
              </a:ext>
            </a:extLst>
          </p:cNvPr>
          <p:cNvPicPr>
            <a:picLocks noChangeAspect="1"/>
          </p:cNvPicPr>
          <p:nvPr/>
        </p:nvPicPr>
        <p:blipFill>
          <a:blip r:embed="rId3"/>
          <a:stretch>
            <a:fillRect/>
          </a:stretch>
        </p:blipFill>
        <p:spPr>
          <a:xfrm>
            <a:off x="0" y="4918"/>
            <a:ext cx="12179346" cy="6850055"/>
          </a:xfrm>
          <a:prstGeom prst="rect">
            <a:avLst/>
          </a:prstGeom>
        </p:spPr>
      </p:pic>
      <p:sp>
        <p:nvSpPr>
          <p:cNvPr id="5" name="Rectangle 4">
            <a:extLst>
              <a:ext uri="{FF2B5EF4-FFF2-40B4-BE49-F238E27FC236}">
                <a16:creationId xmlns:a16="http://schemas.microsoft.com/office/drawing/2014/main" id="{34AA2E93-28DD-A2BE-87A4-70E8CF0BA43F}"/>
              </a:ext>
            </a:extLst>
          </p:cNvPr>
          <p:cNvSpPr/>
          <p:nvPr/>
        </p:nvSpPr>
        <p:spPr>
          <a:xfrm flipV="1">
            <a:off x="-28126" y="0"/>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6" name="Rectangle 5">
            <a:extLst>
              <a:ext uri="{FF2B5EF4-FFF2-40B4-BE49-F238E27FC236}">
                <a16:creationId xmlns:a16="http://schemas.microsoft.com/office/drawing/2014/main" id="{AEBB3BEF-BCD2-8530-11D8-1FF99212506F}"/>
              </a:ext>
            </a:extLst>
          </p:cNvPr>
          <p:cNvSpPr/>
          <p:nvPr/>
        </p:nvSpPr>
        <p:spPr>
          <a:xfrm>
            <a:off x="511278" y="531817"/>
            <a:ext cx="11169445" cy="5814906"/>
          </a:xfrm>
          <a:prstGeom prst="rect">
            <a:avLst/>
          </a:prstGeom>
          <a:noFill/>
          <a:ln w="38100">
            <a:solidFill>
              <a:srgbClr val="FFB6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Rectangle 6">
            <a:extLst>
              <a:ext uri="{FF2B5EF4-FFF2-40B4-BE49-F238E27FC236}">
                <a16:creationId xmlns:a16="http://schemas.microsoft.com/office/drawing/2014/main" id="{FAFAE44C-AEE9-68A4-67A0-2750E728D8C7}"/>
              </a:ext>
            </a:extLst>
          </p:cNvPr>
          <p:cNvSpPr/>
          <p:nvPr/>
        </p:nvSpPr>
        <p:spPr>
          <a:xfrm>
            <a:off x="511277" y="531817"/>
            <a:ext cx="3884260" cy="5814906"/>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3"/>
              </a:solidFill>
              <a:latin typeface="Arial Regular" charset="0"/>
            </a:endParaRPr>
          </a:p>
        </p:txBody>
      </p:sp>
      <p:sp>
        <p:nvSpPr>
          <p:cNvPr id="8" name="Title 2">
            <a:extLst>
              <a:ext uri="{FF2B5EF4-FFF2-40B4-BE49-F238E27FC236}">
                <a16:creationId xmlns:a16="http://schemas.microsoft.com/office/drawing/2014/main" id="{4CBF6D25-DACF-4DFD-413D-44F526BC688F}"/>
              </a:ext>
            </a:extLst>
          </p:cNvPr>
          <p:cNvSpPr txBox="1">
            <a:spLocks/>
          </p:cNvSpPr>
          <p:nvPr/>
        </p:nvSpPr>
        <p:spPr>
          <a:xfrm>
            <a:off x="788320" y="2468983"/>
            <a:ext cx="3330173" cy="1907382"/>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200"/>
              </a:lnSpc>
              <a:spcAft>
                <a:spcPts val="1500"/>
              </a:spcAft>
            </a:pPr>
            <a:r>
              <a:rPr lang="en-ID" sz="2800" b="1" dirty="0">
                <a:solidFill>
                  <a:schemeClr val="accent1"/>
                </a:solidFill>
                <a:latin typeface="Arial"/>
                <a:ea typeface="Arial" charset="0"/>
                <a:cs typeface="Arial"/>
              </a:rPr>
              <a:t>Design Patterns &amp; Architectural Decisions</a:t>
            </a:r>
            <a:endParaRPr lang="en-ID" sz="2800" dirty="0">
              <a:solidFill>
                <a:schemeClr val="accent1"/>
              </a:solidFill>
              <a:latin typeface="Arial" charset="0"/>
              <a:ea typeface="Arial" charset="0"/>
              <a:cs typeface="Arial" charset="0"/>
            </a:endParaRPr>
          </a:p>
        </p:txBody>
      </p:sp>
    </p:spTree>
    <p:extLst>
      <p:ext uri="{BB962C8B-B14F-4D97-AF65-F5344CB8AC3E}">
        <p14:creationId xmlns:p14="http://schemas.microsoft.com/office/powerpoint/2010/main" val="2466240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2000"/>
                                        <p:tgtEl>
                                          <p:spTgt spid="6"/>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65235-BDD8-F87D-8C21-9B2A34151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6C40F-4AA0-2866-CE34-0661DF4ABD06}"/>
              </a:ext>
            </a:extLst>
          </p:cNvPr>
          <p:cNvSpPr>
            <a:spLocks noGrp="1"/>
          </p:cNvSpPr>
          <p:nvPr>
            <p:ph type="title"/>
          </p:nvPr>
        </p:nvSpPr>
        <p:spPr/>
        <p:txBody>
          <a:bodyPr/>
          <a:lstStyle/>
          <a:p>
            <a:r>
              <a:rPr lang="en-US" dirty="0"/>
              <a:t>Idealized Architecture</a:t>
            </a:r>
          </a:p>
        </p:txBody>
      </p:sp>
      <p:pic>
        <p:nvPicPr>
          <p:cNvPr id="5" name="Picture 4" descr="A screenshot of a computer&#10;&#10;AI-generated content may be incorrect.">
            <a:extLst>
              <a:ext uri="{FF2B5EF4-FFF2-40B4-BE49-F238E27FC236}">
                <a16:creationId xmlns:a16="http://schemas.microsoft.com/office/drawing/2014/main" id="{738189DB-9CEA-0EFF-23A2-8C7FD45FCD0E}"/>
              </a:ext>
            </a:extLst>
          </p:cNvPr>
          <p:cNvPicPr>
            <a:picLocks noChangeAspect="1"/>
          </p:cNvPicPr>
          <p:nvPr/>
        </p:nvPicPr>
        <p:blipFill>
          <a:blip r:embed="rId2"/>
          <a:stretch>
            <a:fillRect/>
          </a:stretch>
        </p:blipFill>
        <p:spPr>
          <a:xfrm>
            <a:off x="1741043" y="601431"/>
            <a:ext cx="8707795" cy="5830502"/>
          </a:xfrm>
          <a:prstGeom prst="rect">
            <a:avLst/>
          </a:prstGeom>
        </p:spPr>
      </p:pic>
    </p:spTree>
    <p:extLst>
      <p:ext uri="{BB962C8B-B14F-4D97-AF65-F5344CB8AC3E}">
        <p14:creationId xmlns:p14="http://schemas.microsoft.com/office/powerpoint/2010/main" val="139382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6018D-FD17-8B35-9B25-A3756A657A8C}"/>
            </a:ext>
          </a:extLst>
        </p:cNvPr>
        <p:cNvGrpSpPr/>
        <p:nvPr/>
      </p:nvGrpSpPr>
      <p:grpSpPr>
        <a:xfrm>
          <a:off x="0" y="0"/>
          <a:ext cx="0" cy="0"/>
          <a:chOff x="0" y="0"/>
          <a:chExt cx="0" cy="0"/>
        </a:xfrm>
      </p:grpSpPr>
      <p:pic>
        <p:nvPicPr>
          <p:cNvPr id="2" name="publicserviceannouncement.jpg" descr="publicserviceannouncement.jpg">
            <a:extLst>
              <a:ext uri="{FF2B5EF4-FFF2-40B4-BE49-F238E27FC236}">
                <a16:creationId xmlns:a16="http://schemas.microsoft.com/office/drawing/2014/main" id="{4C66B039-6B58-1066-B13B-EBE0C251E03C}"/>
              </a:ext>
            </a:extLst>
          </p:cNvPr>
          <p:cNvPicPr>
            <a:picLocks noChangeAspect="1"/>
          </p:cNvPicPr>
          <p:nvPr/>
        </p:nvPicPr>
        <p:blipFill>
          <a:blip r:embed="rId3"/>
          <a:stretch>
            <a:fillRect/>
          </a:stretch>
        </p:blipFill>
        <p:spPr>
          <a:xfrm>
            <a:off x="-15473" y="0"/>
            <a:ext cx="12191999" cy="7518402"/>
          </a:xfrm>
          <a:prstGeom prst="rect">
            <a:avLst/>
          </a:prstGeom>
          <a:ln w="12700">
            <a:miter lim="400000"/>
          </a:ln>
        </p:spPr>
      </p:pic>
      <p:sp>
        <p:nvSpPr>
          <p:cNvPr id="13" name="Text Placeholder 12">
            <a:extLst>
              <a:ext uri="{FF2B5EF4-FFF2-40B4-BE49-F238E27FC236}">
                <a16:creationId xmlns:a16="http://schemas.microsoft.com/office/drawing/2014/main" id="{6098B8A1-B3AF-9148-BABB-4B24CC7AD174}"/>
              </a:ext>
            </a:extLst>
          </p:cNvPr>
          <p:cNvSpPr>
            <a:spLocks noGrp="1"/>
          </p:cNvSpPr>
          <p:nvPr>
            <p:ph type="body" sz="quarter" idx="10"/>
          </p:nvPr>
        </p:nvSpPr>
        <p:spPr/>
        <p:txBody>
          <a:bodyPr/>
          <a:lstStyle/>
          <a:p>
            <a:endParaRPr lang="en-US" dirty="0"/>
          </a:p>
        </p:txBody>
      </p:sp>
      <p:sp>
        <p:nvSpPr>
          <p:cNvPr id="15" name="Title 14">
            <a:extLst>
              <a:ext uri="{FF2B5EF4-FFF2-40B4-BE49-F238E27FC236}">
                <a16:creationId xmlns:a16="http://schemas.microsoft.com/office/drawing/2014/main" id="{D44ECB33-B23E-6120-EB3A-386B5D99CF9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97183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API Gateway"/>
          <p:cNvSpPr txBox="1">
            <a:spLocks noGrp="1"/>
          </p:cNvSpPr>
          <p:nvPr>
            <p:ph type="ctrTitle"/>
          </p:nvPr>
        </p:nvSpPr>
        <p:spPr>
          <a:prstGeom prst="rect">
            <a:avLst/>
          </a:prstGeom>
        </p:spPr>
        <p:txBody>
          <a:bodyPr/>
          <a:lstStyle/>
          <a:p>
            <a:r>
              <a:t>API Gateway</a:t>
            </a:r>
          </a:p>
        </p:txBody>
      </p:sp>
      <p:sp>
        <p:nvSpPr>
          <p:cNvPr id="2" name="Subtitle 1">
            <a:extLst>
              <a:ext uri="{FF2B5EF4-FFF2-40B4-BE49-F238E27FC236}">
                <a16:creationId xmlns:a16="http://schemas.microsoft.com/office/drawing/2014/main" id="{000E4B25-E79B-A7B4-2D61-7FD5C42A5CCF}"/>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Function as a Service"/>
          <p:cNvSpPr txBox="1">
            <a:spLocks noGrp="1"/>
          </p:cNvSpPr>
          <p:nvPr>
            <p:ph type="title"/>
          </p:nvPr>
        </p:nvSpPr>
        <p:spPr>
          <a:prstGeom prst="rect">
            <a:avLst/>
          </a:prstGeom>
        </p:spPr>
        <p:txBody>
          <a:bodyPr/>
          <a:lstStyle/>
          <a:p>
            <a:r>
              <a:t>Function as a Service</a:t>
            </a:r>
          </a:p>
        </p:txBody>
      </p:sp>
      <p:grpSp>
        <p:nvGrpSpPr>
          <p:cNvPr id="459" name="Group"/>
          <p:cNvGrpSpPr/>
          <p:nvPr/>
        </p:nvGrpSpPr>
        <p:grpSpPr>
          <a:xfrm>
            <a:off x="3042767" y="1441802"/>
            <a:ext cx="1024325" cy="738131"/>
            <a:chOff x="0" y="0"/>
            <a:chExt cx="2048648" cy="1476260"/>
          </a:xfrm>
        </p:grpSpPr>
        <p:sp>
          <p:nvSpPr>
            <p:cNvPr id="45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58"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dirty="0"/>
                <a:t>Client</a:t>
              </a:r>
            </a:p>
          </p:txBody>
        </p:sp>
      </p:grpSp>
      <p:grpSp>
        <p:nvGrpSpPr>
          <p:cNvPr id="462" name="Group"/>
          <p:cNvGrpSpPr/>
          <p:nvPr/>
        </p:nvGrpSpPr>
        <p:grpSpPr>
          <a:xfrm>
            <a:off x="5038381" y="3867805"/>
            <a:ext cx="2115239" cy="738131"/>
            <a:chOff x="0" y="0"/>
            <a:chExt cx="4230476" cy="1476260"/>
          </a:xfrm>
        </p:grpSpPr>
        <p:sp>
          <p:nvSpPr>
            <p:cNvPr id="46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61" name="Function"/>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Function</a:t>
              </a:r>
            </a:p>
          </p:txBody>
        </p:sp>
      </p:grpSp>
      <p:grpSp>
        <p:nvGrpSpPr>
          <p:cNvPr id="465" name="Group"/>
          <p:cNvGrpSpPr/>
          <p:nvPr/>
        </p:nvGrpSpPr>
        <p:grpSpPr>
          <a:xfrm>
            <a:off x="7575933" y="3867805"/>
            <a:ext cx="2095501" cy="738131"/>
            <a:chOff x="0" y="0"/>
            <a:chExt cx="4191000" cy="1476260"/>
          </a:xfrm>
        </p:grpSpPr>
        <p:sp>
          <p:nvSpPr>
            <p:cNvPr id="463" name="Rounded Rectangle"/>
            <p:cNvSpPr/>
            <p:nvPr/>
          </p:nvSpPr>
          <p:spPr>
            <a:xfrm>
              <a:off x="0" y="0"/>
              <a:ext cx="4191000"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64" name="Function"/>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Function</a:t>
              </a:r>
            </a:p>
          </p:txBody>
        </p:sp>
      </p:grpSp>
      <p:grpSp>
        <p:nvGrpSpPr>
          <p:cNvPr id="468" name="Group"/>
          <p:cNvGrpSpPr/>
          <p:nvPr/>
        </p:nvGrpSpPr>
        <p:grpSpPr>
          <a:xfrm>
            <a:off x="2500829" y="3869033"/>
            <a:ext cx="2108201" cy="735675"/>
            <a:chOff x="0" y="0"/>
            <a:chExt cx="4216400" cy="1471348"/>
          </a:xfrm>
        </p:grpSpPr>
        <p:sp>
          <p:nvSpPr>
            <p:cNvPr id="466" name="Rounded Rectangle"/>
            <p:cNvSpPr/>
            <p:nvPr/>
          </p:nvSpPr>
          <p:spPr>
            <a:xfrm>
              <a:off x="0" y="0"/>
              <a:ext cx="4216400" cy="1471349"/>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67" name="Function"/>
            <p:cNvSpPr txBox="1"/>
            <p:nvPr/>
          </p:nvSpPr>
          <p:spPr>
            <a:xfrm>
              <a:off x="71826" y="378725"/>
              <a:ext cx="4072748" cy="71389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noAutofit/>
            </a:bodyPr>
            <a:lstStyle>
              <a:lvl1pPr algn="ctr">
                <a:defRPr>
                  <a:solidFill>
                    <a:srgbClr val="FFFFFF"/>
                  </a:solidFill>
                </a:defRPr>
              </a:lvl1pPr>
            </a:lstStyle>
            <a:p>
              <a:r>
                <a:rPr sz="1600"/>
                <a:t>Function</a:t>
              </a:r>
            </a:p>
          </p:txBody>
        </p:sp>
      </p:grpSp>
      <p:grpSp>
        <p:nvGrpSpPr>
          <p:cNvPr id="471" name="Group"/>
          <p:cNvGrpSpPr/>
          <p:nvPr/>
        </p:nvGrpSpPr>
        <p:grpSpPr>
          <a:xfrm>
            <a:off x="2500829" y="2609970"/>
            <a:ext cx="7190343" cy="338554"/>
            <a:chOff x="0" y="19587"/>
            <a:chExt cx="14380684" cy="677106"/>
          </a:xfrm>
        </p:grpSpPr>
        <p:sp>
          <p:nvSpPr>
            <p:cNvPr id="469"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70" name="Api Gateway"/>
            <p:cNvSpPr txBox="1"/>
            <p:nvPr/>
          </p:nvSpPr>
          <p:spPr>
            <a:xfrm>
              <a:off x="28414" y="19587"/>
              <a:ext cx="14323856" cy="67710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Api Gateway</a:t>
              </a:r>
            </a:p>
          </p:txBody>
        </p:sp>
      </p:grpSp>
      <p:sp>
        <p:nvSpPr>
          <p:cNvPr id="473" name="Orchestration"/>
          <p:cNvSpPr txBox="1"/>
          <p:nvPr/>
        </p:nvSpPr>
        <p:spPr>
          <a:xfrm>
            <a:off x="5074414" y="5776019"/>
            <a:ext cx="2043173" cy="23083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nchor="ctr">
            <a:spAutoFit/>
          </a:bodyPr>
          <a:lstStyle>
            <a:lvl1pPr algn="ctr">
              <a:defRPr>
                <a:solidFill>
                  <a:srgbClr val="FFFFFF"/>
                </a:solidFill>
              </a:defRPr>
            </a:lvl1pPr>
          </a:lstStyle>
          <a:p>
            <a:r>
              <a:rPr sz="900"/>
              <a:t>Orchestration</a:t>
            </a:r>
          </a:p>
        </p:txBody>
      </p:sp>
      <p:sp>
        <p:nvSpPr>
          <p:cNvPr id="474" name="Line"/>
          <p:cNvSpPr/>
          <p:nvPr/>
        </p:nvSpPr>
        <p:spPr>
          <a:xfrm>
            <a:off x="3432758" y="2939704"/>
            <a:ext cx="1" cy="898355"/>
          </a:xfrm>
          <a:prstGeom prst="line">
            <a:avLst/>
          </a:prstGeom>
          <a:ln w="63500">
            <a:solidFill>
              <a:srgbClr val="000000"/>
            </a:solidFill>
            <a:miter/>
            <a:tailEnd type="triangle"/>
          </a:ln>
        </p:spPr>
        <p:txBody>
          <a:bodyPr tIns="45720" bIns="45720"/>
          <a:lstStyle/>
          <a:p>
            <a:endParaRPr sz="1600"/>
          </a:p>
        </p:txBody>
      </p:sp>
      <p:sp>
        <p:nvSpPr>
          <p:cNvPr id="475" name="Line"/>
          <p:cNvSpPr/>
          <p:nvPr/>
        </p:nvSpPr>
        <p:spPr>
          <a:xfrm flipV="1">
            <a:off x="3677101" y="2939704"/>
            <a:ext cx="1" cy="861355"/>
          </a:xfrm>
          <a:prstGeom prst="line">
            <a:avLst/>
          </a:prstGeom>
          <a:ln w="63500">
            <a:solidFill>
              <a:srgbClr val="000000"/>
            </a:solidFill>
            <a:miter/>
            <a:tailEnd type="triangle"/>
          </a:ln>
        </p:spPr>
        <p:txBody>
          <a:bodyPr tIns="45720" bIns="45720"/>
          <a:lstStyle/>
          <a:p>
            <a:endParaRPr sz="1600"/>
          </a:p>
        </p:txBody>
      </p:sp>
      <p:sp>
        <p:nvSpPr>
          <p:cNvPr id="476" name="Line"/>
          <p:cNvSpPr/>
          <p:nvPr/>
        </p:nvSpPr>
        <p:spPr>
          <a:xfrm>
            <a:off x="5973828" y="2939704"/>
            <a:ext cx="1" cy="898355"/>
          </a:xfrm>
          <a:prstGeom prst="line">
            <a:avLst/>
          </a:prstGeom>
          <a:ln w="63500">
            <a:solidFill>
              <a:srgbClr val="000000"/>
            </a:solidFill>
            <a:miter/>
            <a:tailEnd type="triangle"/>
          </a:ln>
        </p:spPr>
        <p:txBody>
          <a:bodyPr tIns="45720" bIns="45720"/>
          <a:lstStyle/>
          <a:p>
            <a:endParaRPr sz="1600"/>
          </a:p>
        </p:txBody>
      </p:sp>
      <p:sp>
        <p:nvSpPr>
          <p:cNvPr id="477" name="Line"/>
          <p:cNvSpPr/>
          <p:nvPr/>
        </p:nvSpPr>
        <p:spPr>
          <a:xfrm flipV="1">
            <a:off x="6218171" y="2939704"/>
            <a:ext cx="1" cy="861355"/>
          </a:xfrm>
          <a:prstGeom prst="line">
            <a:avLst/>
          </a:prstGeom>
          <a:ln w="63500">
            <a:solidFill>
              <a:srgbClr val="000000"/>
            </a:solidFill>
            <a:miter/>
            <a:tailEnd type="triangle"/>
          </a:ln>
        </p:spPr>
        <p:txBody>
          <a:bodyPr tIns="45720" bIns="45720"/>
          <a:lstStyle/>
          <a:p>
            <a:endParaRPr sz="1600"/>
          </a:p>
        </p:txBody>
      </p:sp>
      <p:sp>
        <p:nvSpPr>
          <p:cNvPr id="478" name="Line"/>
          <p:cNvSpPr/>
          <p:nvPr/>
        </p:nvSpPr>
        <p:spPr>
          <a:xfrm>
            <a:off x="8501511" y="2979823"/>
            <a:ext cx="1" cy="898355"/>
          </a:xfrm>
          <a:prstGeom prst="line">
            <a:avLst/>
          </a:prstGeom>
          <a:ln w="63500">
            <a:solidFill>
              <a:srgbClr val="000000"/>
            </a:solidFill>
            <a:miter/>
            <a:tailEnd type="triangle"/>
          </a:ln>
        </p:spPr>
        <p:txBody>
          <a:bodyPr tIns="45720" bIns="45720"/>
          <a:lstStyle/>
          <a:p>
            <a:endParaRPr sz="1600"/>
          </a:p>
        </p:txBody>
      </p:sp>
      <p:sp>
        <p:nvSpPr>
          <p:cNvPr id="479" name="Line"/>
          <p:cNvSpPr/>
          <p:nvPr/>
        </p:nvSpPr>
        <p:spPr>
          <a:xfrm flipV="1">
            <a:off x="8745855" y="2979823"/>
            <a:ext cx="1" cy="861354"/>
          </a:xfrm>
          <a:prstGeom prst="line">
            <a:avLst/>
          </a:prstGeom>
          <a:ln w="63500">
            <a:solidFill>
              <a:srgbClr val="000000"/>
            </a:solidFill>
            <a:miter/>
            <a:tailEnd type="triangle"/>
          </a:ln>
        </p:spPr>
        <p:txBody>
          <a:bodyPr tIns="45720" bIns="45720"/>
          <a:lstStyle/>
          <a:p>
            <a:endParaRPr sz="1600"/>
          </a:p>
        </p:txBody>
      </p:sp>
      <p:sp>
        <p:nvSpPr>
          <p:cNvPr id="480" name="Line"/>
          <p:cNvSpPr/>
          <p:nvPr/>
        </p:nvSpPr>
        <p:spPr>
          <a:xfrm>
            <a:off x="3310586" y="2185748"/>
            <a:ext cx="1" cy="394151"/>
          </a:xfrm>
          <a:prstGeom prst="line">
            <a:avLst/>
          </a:prstGeom>
          <a:ln w="63500">
            <a:solidFill>
              <a:srgbClr val="000000"/>
            </a:solidFill>
            <a:miter/>
            <a:tailEnd type="triangle"/>
          </a:ln>
        </p:spPr>
        <p:txBody>
          <a:bodyPr tIns="45720" bIns="45720"/>
          <a:lstStyle/>
          <a:p>
            <a:endParaRPr sz="1600"/>
          </a:p>
        </p:txBody>
      </p:sp>
      <p:sp>
        <p:nvSpPr>
          <p:cNvPr id="481" name="Line"/>
          <p:cNvSpPr/>
          <p:nvPr/>
        </p:nvSpPr>
        <p:spPr>
          <a:xfrm flipV="1">
            <a:off x="3792578" y="2185748"/>
            <a:ext cx="1" cy="394151"/>
          </a:xfrm>
          <a:prstGeom prst="line">
            <a:avLst/>
          </a:prstGeom>
          <a:ln w="63500">
            <a:solidFill>
              <a:srgbClr val="000000"/>
            </a:solidFill>
            <a:miter/>
            <a:tailEnd type="triangle"/>
          </a:ln>
        </p:spPr>
        <p:txBody>
          <a:bodyPr tIns="45720" bIns="45720"/>
          <a:lstStyle/>
          <a:p>
            <a:endParaRPr sz="1600"/>
          </a:p>
        </p:txBody>
      </p:sp>
      <p:grpSp>
        <p:nvGrpSpPr>
          <p:cNvPr id="484" name="Group"/>
          <p:cNvGrpSpPr/>
          <p:nvPr/>
        </p:nvGrpSpPr>
        <p:grpSpPr>
          <a:xfrm>
            <a:off x="5583838" y="1441801"/>
            <a:ext cx="1024325" cy="738131"/>
            <a:chOff x="0" y="0"/>
            <a:chExt cx="2048648" cy="1476260"/>
          </a:xfrm>
        </p:grpSpPr>
        <p:sp>
          <p:nvSpPr>
            <p:cNvPr id="482"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83"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Client</a:t>
              </a:r>
            </a:p>
          </p:txBody>
        </p:sp>
      </p:grpSp>
      <p:sp>
        <p:nvSpPr>
          <p:cNvPr id="485" name="Line"/>
          <p:cNvSpPr/>
          <p:nvPr/>
        </p:nvSpPr>
        <p:spPr>
          <a:xfrm>
            <a:off x="5851657" y="2185748"/>
            <a:ext cx="1" cy="394151"/>
          </a:xfrm>
          <a:prstGeom prst="line">
            <a:avLst/>
          </a:prstGeom>
          <a:ln w="63500">
            <a:solidFill>
              <a:srgbClr val="000000"/>
            </a:solidFill>
            <a:miter/>
            <a:tailEnd type="triangle"/>
          </a:ln>
        </p:spPr>
        <p:txBody>
          <a:bodyPr tIns="45720" bIns="45720"/>
          <a:lstStyle/>
          <a:p>
            <a:endParaRPr sz="1600"/>
          </a:p>
        </p:txBody>
      </p:sp>
      <p:sp>
        <p:nvSpPr>
          <p:cNvPr id="486" name="Line"/>
          <p:cNvSpPr/>
          <p:nvPr/>
        </p:nvSpPr>
        <p:spPr>
          <a:xfrm flipV="1">
            <a:off x="6333649" y="2185748"/>
            <a:ext cx="1" cy="394151"/>
          </a:xfrm>
          <a:prstGeom prst="line">
            <a:avLst/>
          </a:prstGeom>
          <a:ln w="63500">
            <a:solidFill>
              <a:srgbClr val="000000"/>
            </a:solidFill>
            <a:miter/>
            <a:tailEnd type="triangle"/>
          </a:ln>
        </p:spPr>
        <p:txBody>
          <a:bodyPr tIns="45720" bIns="45720"/>
          <a:lstStyle/>
          <a:p>
            <a:endParaRPr sz="1600"/>
          </a:p>
        </p:txBody>
      </p:sp>
      <p:grpSp>
        <p:nvGrpSpPr>
          <p:cNvPr id="489" name="Group"/>
          <p:cNvGrpSpPr/>
          <p:nvPr/>
        </p:nvGrpSpPr>
        <p:grpSpPr>
          <a:xfrm>
            <a:off x="8111521" y="1440574"/>
            <a:ext cx="1024325" cy="738131"/>
            <a:chOff x="0" y="0"/>
            <a:chExt cx="2048648" cy="1476260"/>
          </a:xfrm>
        </p:grpSpPr>
        <p:sp>
          <p:nvSpPr>
            <p:cNvPr id="48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88"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Client</a:t>
              </a:r>
            </a:p>
          </p:txBody>
        </p:sp>
      </p:grpSp>
      <p:sp>
        <p:nvSpPr>
          <p:cNvPr id="490" name="Line"/>
          <p:cNvSpPr/>
          <p:nvPr/>
        </p:nvSpPr>
        <p:spPr>
          <a:xfrm>
            <a:off x="8379340" y="2184520"/>
            <a:ext cx="1" cy="394151"/>
          </a:xfrm>
          <a:prstGeom prst="line">
            <a:avLst/>
          </a:prstGeom>
          <a:ln w="63500">
            <a:solidFill>
              <a:srgbClr val="000000"/>
            </a:solidFill>
            <a:miter/>
            <a:tailEnd type="triangle"/>
          </a:ln>
        </p:spPr>
        <p:txBody>
          <a:bodyPr tIns="45720" bIns="45720"/>
          <a:lstStyle/>
          <a:p>
            <a:endParaRPr sz="1600"/>
          </a:p>
        </p:txBody>
      </p:sp>
      <p:sp>
        <p:nvSpPr>
          <p:cNvPr id="491" name="Line"/>
          <p:cNvSpPr/>
          <p:nvPr/>
        </p:nvSpPr>
        <p:spPr>
          <a:xfrm flipV="1">
            <a:off x="8861332" y="2184520"/>
            <a:ext cx="1" cy="394151"/>
          </a:xfrm>
          <a:prstGeom prst="line">
            <a:avLst/>
          </a:prstGeom>
          <a:ln w="63500">
            <a:solidFill>
              <a:srgbClr val="000000"/>
            </a:solidFill>
            <a:miter/>
            <a:tailEnd type="triangle"/>
          </a:ln>
        </p:spPr>
        <p:txBody>
          <a:bodyPr tIns="45720" bIns="45720"/>
          <a:lstStyle/>
          <a:p>
            <a:endParaRPr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
                                  </p:stCondLst>
                                  <p:iterate>
                                    <p:tmAbs val="0"/>
                                  </p:iterate>
                                  <p:childTnLst>
                                    <p:set>
                                      <p:cBhvr>
                                        <p:cTn id="9" fill="hold"/>
                                        <p:tgtEl>
                                          <p:spTgt spid="474"/>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200"/>
                                  </p:stCondLst>
                                  <p:iterate>
                                    <p:tmAbs val="0"/>
                                  </p:iterate>
                                  <p:childTnLst>
                                    <p:set>
                                      <p:cBhvr>
                                        <p:cTn id="12" fill="hold"/>
                                        <p:tgtEl>
                                          <p:spTgt spid="468"/>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grpId="0" nodeType="afterEffect">
                                  <p:stCondLst>
                                    <p:cond delay="200"/>
                                  </p:stCondLst>
                                  <p:iterate>
                                    <p:tmAbs val="0"/>
                                  </p:iterate>
                                  <p:childTnLst>
                                    <p:set>
                                      <p:cBhvr>
                                        <p:cTn id="15" fill="hold"/>
                                        <p:tgtEl>
                                          <p:spTgt spid="47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0" nodeType="afterEffect">
                                  <p:stCondLst>
                                    <p:cond delay="20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800"/>
                            </p:stCondLst>
                            <p:childTnLst>
                              <p:par>
                                <p:cTn id="20" presetID="1" presetClass="exit" presetSubtype="0" fill="hold" grpId="1" nodeType="afterEffect">
                                  <p:stCondLst>
                                    <p:cond delay="5000"/>
                                  </p:stCondLst>
                                  <p:iterate>
                                    <p:tmAbs val="0"/>
                                  </p:iterate>
                                  <p:childTnLst>
                                    <p:set>
                                      <p:cBhvr>
                                        <p:cTn id="21" fill="hold">
                                          <p:stCondLst>
                                            <p:cond delay="0"/>
                                          </p:stCondLst>
                                        </p:cTn>
                                        <p:tgtEl>
                                          <p:spTgt spid="480"/>
                                        </p:tgtEl>
                                        <p:attrNameLst>
                                          <p:attrName>style.visibility</p:attrName>
                                        </p:attrNameLst>
                                      </p:cBhvr>
                                      <p:to>
                                        <p:strVal val="hidden"/>
                                      </p:to>
                                    </p:set>
                                  </p:childTnLst>
                                </p:cTn>
                              </p:par>
                            </p:childTnLst>
                          </p:cTn>
                        </p:par>
                        <p:par>
                          <p:cTn id="22" fill="hold">
                            <p:stCondLst>
                              <p:cond delay="5800"/>
                            </p:stCondLst>
                            <p:childTnLst>
                              <p:par>
                                <p:cTn id="23" presetID="1" presetClass="exit" presetSubtype="0" fill="hold" grpId="1" nodeType="afterEffect">
                                  <p:stCondLst>
                                    <p:cond delay="0"/>
                                  </p:stCondLst>
                                  <p:iterate>
                                    <p:tmAbs val="0"/>
                                  </p:iterate>
                                  <p:childTnLst>
                                    <p:set>
                                      <p:cBhvr>
                                        <p:cTn id="24" fill="hold">
                                          <p:stCondLst>
                                            <p:cond delay="0"/>
                                          </p:stCondLst>
                                        </p:cTn>
                                        <p:tgtEl>
                                          <p:spTgt spid="481"/>
                                        </p:tgtEl>
                                        <p:attrNameLst>
                                          <p:attrName>style.visibility</p:attrName>
                                        </p:attrNameLst>
                                      </p:cBhvr>
                                      <p:to>
                                        <p:strVal val="hidden"/>
                                      </p:to>
                                    </p:set>
                                  </p:childTnLst>
                                </p:cTn>
                              </p:par>
                            </p:childTnLst>
                          </p:cTn>
                        </p:par>
                        <p:par>
                          <p:cTn id="25" fill="hold">
                            <p:stCondLst>
                              <p:cond delay="5800"/>
                            </p:stCondLst>
                            <p:childTnLst>
                              <p:par>
                                <p:cTn id="26" presetID="1" presetClass="exit" presetSubtype="0" fill="hold" grpId="1" nodeType="afterEffect">
                                  <p:stCondLst>
                                    <p:cond delay="0"/>
                                  </p:stCondLst>
                                  <p:iterate>
                                    <p:tmAbs val="0"/>
                                  </p:iterate>
                                  <p:childTnLst>
                                    <p:set>
                                      <p:cBhvr>
                                        <p:cTn id="27" fill="hold">
                                          <p:stCondLst>
                                            <p:cond delay="0"/>
                                          </p:stCondLst>
                                        </p:cTn>
                                        <p:tgtEl>
                                          <p:spTgt spid="475"/>
                                        </p:tgtEl>
                                        <p:attrNameLst>
                                          <p:attrName>style.visibility</p:attrName>
                                        </p:attrNameLst>
                                      </p:cBhvr>
                                      <p:to>
                                        <p:strVal val="hidden"/>
                                      </p:to>
                                    </p:set>
                                  </p:childTnLst>
                                </p:cTn>
                              </p:par>
                            </p:childTnLst>
                          </p:cTn>
                        </p:par>
                        <p:par>
                          <p:cTn id="28" fill="hold">
                            <p:stCondLst>
                              <p:cond delay="5800"/>
                            </p:stCondLst>
                            <p:childTnLst>
                              <p:par>
                                <p:cTn id="29" presetID="1" presetClass="exit" presetSubtype="0" fill="hold" grpId="1" nodeType="afterEffect">
                                  <p:stCondLst>
                                    <p:cond delay="0"/>
                                  </p:stCondLst>
                                  <p:iterate>
                                    <p:tmAbs val="0"/>
                                  </p:iterate>
                                  <p:childTnLst>
                                    <p:set>
                                      <p:cBhvr>
                                        <p:cTn id="30" fill="hold">
                                          <p:stCondLst>
                                            <p:cond delay="0"/>
                                          </p:stCondLst>
                                        </p:cTn>
                                        <p:tgtEl>
                                          <p:spTgt spid="474"/>
                                        </p:tgtEl>
                                        <p:attrNameLst>
                                          <p:attrName>style.visibility</p:attrName>
                                        </p:attrNameLst>
                                      </p:cBhvr>
                                      <p:to>
                                        <p:strVal val="hidden"/>
                                      </p:to>
                                    </p:set>
                                  </p:childTnLst>
                                </p:cTn>
                              </p:par>
                            </p:childTnLst>
                          </p:cTn>
                        </p:par>
                        <p:par>
                          <p:cTn id="31" fill="hold">
                            <p:stCondLst>
                              <p:cond delay="5800"/>
                            </p:stCondLst>
                            <p:childTnLst>
                              <p:par>
                                <p:cTn id="32" presetID="1" presetClass="exit" presetSubtype="0" fill="hold" grpId="1" nodeType="afterEffect">
                                  <p:stCondLst>
                                    <p:cond delay="0"/>
                                  </p:stCondLst>
                                  <p:iterate>
                                    <p:tmAbs val="0"/>
                                  </p:iterate>
                                  <p:childTnLst>
                                    <p:set>
                                      <p:cBhvr>
                                        <p:cTn id="33" fill="hold">
                                          <p:stCondLst>
                                            <p:cond delay="0"/>
                                          </p:stCondLst>
                                        </p:cTn>
                                        <p:tgtEl>
                                          <p:spTgt spid="46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485"/>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200"/>
                                  </p:stCondLst>
                                  <p:iterate>
                                    <p:tmAbs val="0"/>
                                  </p:iterate>
                                  <p:childTnLst>
                                    <p:set>
                                      <p:cBhvr>
                                        <p:cTn id="40" fill="hold"/>
                                        <p:tgtEl>
                                          <p:spTgt spid="476"/>
                                        </p:tgtEl>
                                        <p:attrNameLst>
                                          <p:attrName>style.visibility</p:attrName>
                                        </p:attrNameLst>
                                      </p:cBhvr>
                                      <p:to>
                                        <p:strVal val="visible"/>
                                      </p:to>
                                    </p:set>
                                  </p:childTnLst>
                                </p:cTn>
                              </p:par>
                            </p:childTnLst>
                          </p:cTn>
                        </p:par>
                        <p:par>
                          <p:cTn id="41" fill="hold">
                            <p:stCondLst>
                              <p:cond delay="200"/>
                            </p:stCondLst>
                            <p:childTnLst>
                              <p:par>
                                <p:cTn id="42" presetID="1" presetClass="entr" presetSubtype="0" fill="hold" grpId="0" nodeType="afterEffect">
                                  <p:stCondLst>
                                    <p:cond delay="200"/>
                                  </p:stCondLst>
                                  <p:iterate>
                                    <p:tmAbs val="0"/>
                                  </p:iterate>
                                  <p:childTnLst>
                                    <p:set>
                                      <p:cBhvr>
                                        <p:cTn id="43" fill="hold"/>
                                        <p:tgtEl>
                                          <p:spTgt spid="462"/>
                                        </p:tgtEl>
                                        <p:attrNameLst>
                                          <p:attrName>style.visibility</p:attrName>
                                        </p:attrNameLst>
                                      </p:cBhvr>
                                      <p:to>
                                        <p:strVal val="visible"/>
                                      </p:to>
                                    </p:set>
                                  </p:childTnLst>
                                </p:cTn>
                              </p:par>
                            </p:childTnLst>
                          </p:cTn>
                        </p:par>
                        <p:par>
                          <p:cTn id="44" fill="hold">
                            <p:stCondLst>
                              <p:cond delay="400"/>
                            </p:stCondLst>
                            <p:childTnLst>
                              <p:par>
                                <p:cTn id="45" presetID="1" presetClass="entr" presetSubtype="0" fill="hold" grpId="0" nodeType="afterEffect">
                                  <p:stCondLst>
                                    <p:cond delay="200"/>
                                  </p:stCondLst>
                                  <p:iterate>
                                    <p:tmAbs val="0"/>
                                  </p:iterate>
                                  <p:childTnLst>
                                    <p:set>
                                      <p:cBhvr>
                                        <p:cTn id="46" fill="hold"/>
                                        <p:tgtEl>
                                          <p:spTgt spid="477"/>
                                        </p:tgtEl>
                                        <p:attrNameLst>
                                          <p:attrName>style.visibility</p:attrName>
                                        </p:attrNameLst>
                                      </p:cBhvr>
                                      <p:to>
                                        <p:strVal val="visible"/>
                                      </p:to>
                                    </p:set>
                                  </p:childTnLst>
                                </p:cTn>
                              </p:par>
                            </p:childTnLst>
                          </p:cTn>
                        </p:par>
                        <p:par>
                          <p:cTn id="47" fill="hold">
                            <p:stCondLst>
                              <p:cond delay="600"/>
                            </p:stCondLst>
                            <p:childTnLst>
                              <p:par>
                                <p:cTn id="48" presetID="1" presetClass="entr" presetSubtype="0" fill="hold" grpId="0" nodeType="afterEffect">
                                  <p:stCondLst>
                                    <p:cond delay="200"/>
                                  </p:stCondLst>
                                  <p:iterate>
                                    <p:tmAbs val="0"/>
                                  </p:iterate>
                                  <p:childTnLst>
                                    <p:set>
                                      <p:cBhvr>
                                        <p:cTn id="49" fill="hold"/>
                                        <p:tgtEl>
                                          <p:spTgt spid="486"/>
                                        </p:tgtEl>
                                        <p:attrNameLst>
                                          <p:attrName>style.visibility</p:attrName>
                                        </p:attrNameLst>
                                      </p:cBhvr>
                                      <p:to>
                                        <p:strVal val="visible"/>
                                      </p:to>
                                    </p:set>
                                  </p:childTnLst>
                                </p:cTn>
                              </p:par>
                            </p:childTnLst>
                          </p:cTn>
                        </p:par>
                        <p:par>
                          <p:cTn id="50" fill="hold">
                            <p:stCondLst>
                              <p:cond delay="800"/>
                            </p:stCondLst>
                            <p:childTnLst>
                              <p:par>
                                <p:cTn id="51" presetID="1" presetClass="exit" presetSubtype="0" fill="hold" grpId="1" nodeType="afterEffect">
                                  <p:stCondLst>
                                    <p:cond delay="5000"/>
                                  </p:stCondLst>
                                  <p:iterate>
                                    <p:tmAbs val="0"/>
                                  </p:iterate>
                                  <p:childTnLst>
                                    <p:set>
                                      <p:cBhvr>
                                        <p:cTn id="52" fill="hold">
                                          <p:stCondLst>
                                            <p:cond delay="0"/>
                                          </p:stCondLst>
                                        </p:cTn>
                                        <p:tgtEl>
                                          <p:spTgt spid="485"/>
                                        </p:tgtEl>
                                        <p:attrNameLst>
                                          <p:attrName>style.visibility</p:attrName>
                                        </p:attrNameLst>
                                      </p:cBhvr>
                                      <p:to>
                                        <p:strVal val="hidden"/>
                                      </p:to>
                                    </p:set>
                                  </p:childTnLst>
                                </p:cTn>
                              </p:par>
                            </p:childTnLst>
                          </p:cTn>
                        </p:par>
                        <p:par>
                          <p:cTn id="53" fill="hold">
                            <p:stCondLst>
                              <p:cond delay="5800"/>
                            </p:stCondLst>
                            <p:childTnLst>
                              <p:par>
                                <p:cTn id="54" presetID="1" presetClass="exit" presetSubtype="0" fill="hold" grpId="1" nodeType="afterEffect">
                                  <p:stCondLst>
                                    <p:cond delay="0"/>
                                  </p:stCondLst>
                                  <p:iterate>
                                    <p:tmAbs val="0"/>
                                  </p:iterate>
                                  <p:childTnLst>
                                    <p:set>
                                      <p:cBhvr>
                                        <p:cTn id="55" fill="hold">
                                          <p:stCondLst>
                                            <p:cond delay="0"/>
                                          </p:stCondLst>
                                        </p:cTn>
                                        <p:tgtEl>
                                          <p:spTgt spid="486"/>
                                        </p:tgtEl>
                                        <p:attrNameLst>
                                          <p:attrName>style.visibility</p:attrName>
                                        </p:attrNameLst>
                                      </p:cBhvr>
                                      <p:to>
                                        <p:strVal val="hidden"/>
                                      </p:to>
                                    </p:set>
                                  </p:childTnLst>
                                </p:cTn>
                              </p:par>
                            </p:childTnLst>
                          </p:cTn>
                        </p:par>
                        <p:par>
                          <p:cTn id="56" fill="hold">
                            <p:stCondLst>
                              <p:cond delay="5800"/>
                            </p:stCondLst>
                            <p:childTnLst>
                              <p:par>
                                <p:cTn id="57" presetID="1" presetClass="exit" presetSubtype="0" fill="hold" grpId="1" nodeType="afterEffect">
                                  <p:stCondLst>
                                    <p:cond delay="0"/>
                                  </p:stCondLst>
                                  <p:iterate>
                                    <p:tmAbs val="0"/>
                                  </p:iterate>
                                  <p:childTnLst>
                                    <p:set>
                                      <p:cBhvr>
                                        <p:cTn id="58" fill="hold">
                                          <p:stCondLst>
                                            <p:cond delay="0"/>
                                          </p:stCondLst>
                                        </p:cTn>
                                        <p:tgtEl>
                                          <p:spTgt spid="477"/>
                                        </p:tgtEl>
                                        <p:attrNameLst>
                                          <p:attrName>style.visibility</p:attrName>
                                        </p:attrNameLst>
                                      </p:cBhvr>
                                      <p:to>
                                        <p:strVal val="hidden"/>
                                      </p:to>
                                    </p:set>
                                  </p:childTnLst>
                                </p:cTn>
                              </p:par>
                            </p:childTnLst>
                          </p:cTn>
                        </p:par>
                        <p:par>
                          <p:cTn id="59" fill="hold">
                            <p:stCondLst>
                              <p:cond delay="5800"/>
                            </p:stCondLst>
                            <p:childTnLst>
                              <p:par>
                                <p:cTn id="60" presetID="1" presetClass="exit" presetSubtype="0" fill="hold" grpId="1" nodeType="afterEffect">
                                  <p:stCondLst>
                                    <p:cond delay="0"/>
                                  </p:stCondLst>
                                  <p:iterate>
                                    <p:tmAbs val="0"/>
                                  </p:iterate>
                                  <p:childTnLst>
                                    <p:set>
                                      <p:cBhvr>
                                        <p:cTn id="61" fill="hold">
                                          <p:stCondLst>
                                            <p:cond delay="0"/>
                                          </p:stCondLst>
                                        </p:cTn>
                                        <p:tgtEl>
                                          <p:spTgt spid="476"/>
                                        </p:tgtEl>
                                        <p:attrNameLst>
                                          <p:attrName>style.visibility</p:attrName>
                                        </p:attrNameLst>
                                      </p:cBhvr>
                                      <p:to>
                                        <p:strVal val="hidden"/>
                                      </p:to>
                                    </p:set>
                                  </p:childTnLst>
                                </p:cTn>
                              </p:par>
                            </p:childTnLst>
                          </p:cTn>
                        </p:par>
                        <p:par>
                          <p:cTn id="62" fill="hold">
                            <p:stCondLst>
                              <p:cond delay="5800"/>
                            </p:stCondLst>
                            <p:childTnLst>
                              <p:par>
                                <p:cTn id="63" presetID="1" presetClass="exit" presetSubtype="0" fill="hold" grpId="1" nodeType="afterEffect">
                                  <p:stCondLst>
                                    <p:cond delay="0"/>
                                  </p:stCondLst>
                                  <p:iterate>
                                    <p:tmAbs val="0"/>
                                  </p:iterate>
                                  <p:childTnLst>
                                    <p:set>
                                      <p:cBhvr>
                                        <p:cTn id="64" fill="hold">
                                          <p:stCondLst>
                                            <p:cond delay="0"/>
                                          </p:stCondLst>
                                        </p:cTn>
                                        <p:tgtEl>
                                          <p:spTgt spid="46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p:tmAbs val="0"/>
                                  </p:iterate>
                                  <p:childTnLst>
                                    <p:set>
                                      <p:cBhvr>
                                        <p:cTn id="68" fill="hold"/>
                                        <p:tgtEl>
                                          <p:spTgt spid="49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200"/>
                                  </p:stCondLst>
                                  <p:iterate>
                                    <p:tmAbs val="0"/>
                                  </p:iterate>
                                  <p:childTnLst>
                                    <p:set>
                                      <p:cBhvr>
                                        <p:cTn id="71" fill="hold"/>
                                        <p:tgtEl>
                                          <p:spTgt spid="478"/>
                                        </p:tgtEl>
                                        <p:attrNameLst>
                                          <p:attrName>style.visibility</p:attrName>
                                        </p:attrNameLst>
                                      </p:cBhvr>
                                      <p:to>
                                        <p:strVal val="visible"/>
                                      </p:to>
                                    </p:set>
                                  </p:childTnLst>
                                </p:cTn>
                              </p:par>
                            </p:childTnLst>
                          </p:cTn>
                        </p:par>
                        <p:par>
                          <p:cTn id="72" fill="hold">
                            <p:stCondLst>
                              <p:cond delay="200"/>
                            </p:stCondLst>
                            <p:childTnLst>
                              <p:par>
                                <p:cTn id="73" presetID="1" presetClass="entr" presetSubtype="0" fill="hold" grpId="0" nodeType="afterEffect">
                                  <p:stCondLst>
                                    <p:cond delay="200"/>
                                  </p:stCondLst>
                                  <p:iterate>
                                    <p:tmAbs val="0"/>
                                  </p:iterate>
                                  <p:childTnLst>
                                    <p:set>
                                      <p:cBhvr>
                                        <p:cTn id="74" fill="hold"/>
                                        <p:tgtEl>
                                          <p:spTgt spid="465"/>
                                        </p:tgtEl>
                                        <p:attrNameLst>
                                          <p:attrName>style.visibility</p:attrName>
                                        </p:attrNameLst>
                                      </p:cBhvr>
                                      <p:to>
                                        <p:strVal val="visible"/>
                                      </p:to>
                                    </p:set>
                                  </p:childTnLst>
                                </p:cTn>
                              </p:par>
                            </p:childTnLst>
                          </p:cTn>
                        </p:par>
                        <p:par>
                          <p:cTn id="75" fill="hold">
                            <p:stCondLst>
                              <p:cond delay="400"/>
                            </p:stCondLst>
                            <p:childTnLst>
                              <p:par>
                                <p:cTn id="76" presetID="1" presetClass="entr" presetSubtype="0" fill="hold" grpId="0" nodeType="afterEffect">
                                  <p:stCondLst>
                                    <p:cond delay="200"/>
                                  </p:stCondLst>
                                  <p:iterate>
                                    <p:tmAbs val="0"/>
                                  </p:iterate>
                                  <p:childTnLst>
                                    <p:set>
                                      <p:cBhvr>
                                        <p:cTn id="77" fill="hold"/>
                                        <p:tgtEl>
                                          <p:spTgt spid="479"/>
                                        </p:tgtEl>
                                        <p:attrNameLst>
                                          <p:attrName>style.visibility</p:attrName>
                                        </p:attrNameLst>
                                      </p:cBhvr>
                                      <p:to>
                                        <p:strVal val="visible"/>
                                      </p:to>
                                    </p:set>
                                  </p:childTnLst>
                                </p:cTn>
                              </p:par>
                            </p:childTnLst>
                          </p:cTn>
                        </p:par>
                        <p:par>
                          <p:cTn id="78" fill="hold">
                            <p:stCondLst>
                              <p:cond delay="600"/>
                            </p:stCondLst>
                            <p:childTnLst>
                              <p:par>
                                <p:cTn id="79" presetID="1" presetClass="entr" presetSubtype="0" fill="hold" grpId="0" nodeType="afterEffect">
                                  <p:stCondLst>
                                    <p:cond delay="200"/>
                                  </p:stCondLst>
                                  <p:iterate>
                                    <p:tmAbs val="0"/>
                                  </p:iterate>
                                  <p:childTnLst>
                                    <p:set>
                                      <p:cBhvr>
                                        <p:cTn id="80" fill="hold"/>
                                        <p:tgtEl>
                                          <p:spTgt spid="491"/>
                                        </p:tgtEl>
                                        <p:attrNameLst>
                                          <p:attrName>style.visibility</p:attrName>
                                        </p:attrNameLst>
                                      </p:cBhvr>
                                      <p:to>
                                        <p:strVal val="visible"/>
                                      </p:to>
                                    </p:set>
                                  </p:childTnLst>
                                </p:cTn>
                              </p:par>
                            </p:childTnLst>
                          </p:cTn>
                        </p:par>
                        <p:par>
                          <p:cTn id="81" fill="hold">
                            <p:stCondLst>
                              <p:cond delay="800"/>
                            </p:stCondLst>
                            <p:childTnLst>
                              <p:par>
                                <p:cTn id="82" presetID="1" presetClass="exit" presetSubtype="0" fill="hold" grpId="1" nodeType="afterEffect">
                                  <p:stCondLst>
                                    <p:cond delay="5000"/>
                                  </p:stCondLst>
                                  <p:iterate>
                                    <p:tmAbs val="0"/>
                                  </p:iterate>
                                  <p:childTnLst>
                                    <p:set>
                                      <p:cBhvr>
                                        <p:cTn id="83" fill="hold">
                                          <p:stCondLst>
                                            <p:cond delay="0"/>
                                          </p:stCondLst>
                                        </p:cTn>
                                        <p:tgtEl>
                                          <p:spTgt spid="490"/>
                                        </p:tgtEl>
                                        <p:attrNameLst>
                                          <p:attrName>style.visibility</p:attrName>
                                        </p:attrNameLst>
                                      </p:cBhvr>
                                      <p:to>
                                        <p:strVal val="hidden"/>
                                      </p:to>
                                    </p:set>
                                  </p:childTnLst>
                                </p:cTn>
                              </p:par>
                            </p:childTnLst>
                          </p:cTn>
                        </p:par>
                        <p:par>
                          <p:cTn id="84" fill="hold">
                            <p:stCondLst>
                              <p:cond delay="5800"/>
                            </p:stCondLst>
                            <p:childTnLst>
                              <p:par>
                                <p:cTn id="85" presetID="1" presetClass="exit" presetSubtype="0" fill="hold" grpId="1" nodeType="afterEffect">
                                  <p:stCondLst>
                                    <p:cond delay="0"/>
                                  </p:stCondLst>
                                  <p:iterate>
                                    <p:tmAbs val="0"/>
                                  </p:iterate>
                                  <p:childTnLst>
                                    <p:set>
                                      <p:cBhvr>
                                        <p:cTn id="86" fill="hold">
                                          <p:stCondLst>
                                            <p:cond delay="0"/>
                                          </p:stCondLst>
                                        </p:cTn>
                                        <p:tgtEl>
                                          <p:spTgt spid="491"/>
                                        </p:tgtEl>
                                        <p:attrNameLst>
                                          <p:attrName>style.visibility</p:attrName>
                                        </p:attrNameLst>
                                      </p:cBhvr>
                                      <p:to>
                                        <p:strVal val="hidden"/>
                                      </p:to>
                                    </p:set>
                                  </p:childTnLst>
                                </p:cTn>
                              </p:par>
                            </p:childTnLst>
                          </p:cTn>
                        </p:par>
                        <p:par>
                          <p:cTn id="87" fill="hold">
                            <p:stCondLst>
                              <p:cond delay="5800"/>
                            </p:stCondLst>
                            <p:childTnLst>
                              <p:par>
                                <p:cTn id="88" presetID="1" presetClass="exit" presetSubtype="0" fill="hold" grpId="1" nodeType="afterEffect">
                                  <p:stCondLst>
                                    <p:cond delay="0"/>
                                  </p:stCondLst>
                                  <p:iterate>
                                    <p:tmAbs val="0"/>
                                  </p:iterate>
                                  <p:childTnLst>
                                    <p:set>
                                      <p:cBhvr>
                                        <p:cTn id="89" fill="hold">
                                          <p:stCondLst>
                                            <p:cond delay="0"/>
                                          </p:stCondLst>
                                        </p:cTn>
                                        <p:tgtEl>
                                          <p:spTgt spid="479"/>
                                        </p:tgtEl>
                                        <p:attrNameLst>
                                          <p:attrName>style.visibility</p:attrName>
                                        </p:attrNameLst>
                                      </p:cBhvr>
                                      <p:to>
                                        <p:strVal val="hidden"/>
                                      </p:to>
                                    </p:set>
                                  </p:childTnLst>
                                </p:cTn>
                              </p:par>
                            </p:childTnLst>
                          </p:cTn>
                        </p:par>
                        <p:par>
                          <p:cTn id="90" fill="hold">
                            <p:stCondLst>
                              <p:cond delay="5800"/>
                            </p:stCondLst>
                            <p:childTnLst>
                              <p:par>
                                <p:cTn id="91" presetID="1" presetClass="exit" presetSubtype="0" fill="hold" grpId="1" nodeType="afterEffect">
                                  <p:stCondLst>
                                    <p:cond delay="0"/>
                                  </p:stCondLst>
                                  <p:iterate>
                                    <p:tmAbs val="0"/>
                                  </p:iterate>
                                  <p:childTnLst>
                                    <p:set>
                                      <p:cBhvr>
                                        <p:cTn id="92" fill="hold">
                                          <p:stCondLst>
                                            <p:cond delay="0"/>
                                          </p:stCondLst>
                                        </p:cTn>
                                        <p:tgtEl>
                                          <p:spTgt spid="478"/>
                                        </p:tgtEl>
                                        <p:attrNameLst>
                                          <p:attrName>style.visibility</p:attrName>
                                        </p:attrNameLst>
                                      </p:cBhvr>
                                      <p:to>
                                        <p:strVal val="hidden"/>
                                      </p:to>
                                    </p:set>
                                  </p:childTnLst>
                                </p:cTn>
                              </p:par>
                            </p:childTnLst>
                          </p:cTn>
                        </p:par>
                        <p:par>
                          <p:cTn id="93" fill="hold">
                            <p:stCondLst>
                              <p:cond delay="5800"/>
                            </p:stCondLst>
                            <p:childTnLst>
                              <p:par>
                                <p:cTn id="94" presetID="1" presetClass="exit" presetSubtype="0" fill="hold" grpId="1" nodeType="afterEffect">
                                  <p:stCondLst>
                                    <p:cond delay="0"/>
                                  </p:stCondLst>
                                  <p:iterate>
                                    <p:tmAbs val="0"/>
                                  </p:iterate>
                                  <p:childTnLst>
                                    <p:set>
                                      <p:cBhvr>
                                        <p:cTn id="95" fill="hold">
                                          <p:stCondLst>
                                            <p:cond delay="0"/>
                                          </p:stCondLst>
                                        </p:cTn>
                                        <p:tgtEl>
                                          <p:spTgt spid="4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animBg="1" advAuto="0"/>
      <p:bldP spid="462" grpId="1" animBg="1" advAuto="0"/>
      <p:bldP spid="465" grpId="0" animBg="1" advAuto="0"/>
      <p:bldP spid="465" grpId="1" animBg="1" advAuto="0"/>
      <p:bldP spid="468" grpId="0" animBg="1" advAuto="0"/>
      <p:bldP spid="468" grpId="1" animBg="1" advAuto="0"/>
      <p:bldP spid="474" grpId="0" animBg="1" advAuto="0"/>
      <p:bldP spid="474" grpId="1" animBg="1" advAuto="0"/>
      <p:bldP spid="475" grpId="0" animBg="1" advAuto="0"/>
      <p:bldP spid="475" grpId="1" animBg="1" advAuto="0"/>
      <p:bldP spid="476" grpId="0" animBg="1" advAuto="0"/>
      <p:bldP spid="476" grpId="1" animBg="1" advAuto="0"/>
      <p:bldP spid="477" grpId="0" animBg="1" advAuto="0"/>
      <p:bldP spid="477" grpId="1" animBg="1" advAuto="0"/>
      <p:bldP spid="478" grpId="0" animBg="1" advAuto="0"/>
      <p:bldP spid="478" grpId="1" animBg="1" advAuto="0"/>
      <p:bldP spid="479" grpId="0" animBg="1" advAuto="0"/>
      <p:bldP spid="479" grpId="1" animBg="1" advAuto="0"/>
      <p:bldP spid="480" grpId="0" animBg="1" advAuto="0"/>
      <p:bldP spid="480" grpId="1" animBg="1" advAuto="0"/>
      <p:bldP spid="481" grpId="0" animBg="1" advAuto="0"/>
      <p:bldP spid="481" grpId="1" animBg="1" advAuto="0"/>
      <p:bldP spid="485" grpId="0" animBg="1" advAuto="0"/>
      <p:bldP spid="485" grpId="1" animBg="1" advAuto="0"/>
      <p:bldP spid="486" grpId="0" animBg="1" advAuto="0"/>
      <p:bldP spid="486" grpId="1" animBg="1" advAuto="0"/>
      <p:bldP spid="490" grpId="0" animBg="1" advAuto="0"/>
      <p:bldP spid="490" grpId="1" animBg="1" advAuto="0"/>
      <p:bldP spid="491" grpId="0" animBg="1" advAuto="0"/>
      <p:bldP spid="491"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Function as a Service"/>
          <p:cNvSpPr txBox="1">
            <a:spLocks noGrp="1"/>
          </p:cNvSpPr>
          <p:nvPr>
            <p:ph type="title"/>
          </p:nvPr>
        </p:nvSpPr>
        <p:spPr>
          <a:prstGeom prst="rect">
            <a:avLst/>
          </a:prstGeom>
        </p:spPr>
        <p:txBody>
          <a:bodyPr/>
          <a:lstStyle/>
          <a:p>
            <a:r>
              <a:t>Function as a Service</a:t>
            </a:r>
          </a:p>
        </p:txBody>
      </p:sp>
      <p:grpSp>
        <p:nvGrpSpPr>
          <p:cNvPr id="496" name="Group"/>
          <p:cNvGrpSpPr/>
          <p:nvPr/>
        </p:nvGrpSpPr>
        <p:grpSpPr>
          <a:xfrm>
            <a:off x="5461667" y="1441802"/>
            <a:ext cx="1024325" cy="738131"/>
            <a:chOff x="0" y="0"/>
            <a:chExt cx="2048648" cy="1476260"/>
          </a:xfrm>
        </p:grpSpPr>
        <p:sp>
          <p:nvSpPr>
            <p:cNvPr id="494"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495"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Client</a:t>
              </a:r>
            </a:p>
          </p:txBody>
        </p:sp>
      </p:grpSp>
      <p:sp>
        <p:nvSpPr>
          <p:cNvPr id="497" name="Rounded Rectangle"/>
          <p:cNvSpPr/>
          <p:nvPr/>
        </p:nvSpPr>
        <p:spPr>
          <a:xfrm>
            <a:off x="5038381" y="3867805"/>
            <a:ext cx="2115239"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498" name="Function"/>
          <p:cNvSpPr txBox="1"/>
          <p:nvPr/>
        </p:nvSpPr>
        <p:spPr>
          <a:xfrm>
            <a:off x="5074414" y="4067594"/>
            <a:ext cx="2043173" cy="3385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nchor="ctr">
            <a:spAutoFit/>
          </a:bodyPr>
          <a:lstStyle>
            <a:lvl1pPr algn="ctr">
              <a:defRPr>
                <a:solidFill>
                  <a:srgbClr val="FFFFFF"/>
                </a:solidFill>
              </a:defRPr>
            </a:lvl1pPr>
          </a:lstStyle>
          <a:p>
            <a:r>
              <a:rPr sz="1600"/>
              <a:t>Function</a:t>
            </a:r>
          </a:p>
        </p:txBody>
      </p:sp>
      <p:sp>
        <p:nvSpPr>
          <p:cNvPr id="499" name="Rounded Rectangle"/>
          <p:cNvSpPr/>
          <p:nvPr/>
        </p:nvSpPr>
        <p:spPr>
          <a:xfrm>
            <a:off x="7575933" y="3867805"/>
            <a:ext cx="2095501"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00" name="Function"/>
          <p:cNvSpPr txBox="1"/>
          <p:nvPr/>
        </p:nvSpPr>
        <p:spPr>
          <a:xfrm>
            <a:off x="7611966" y="4067594"/>
            <a:ext cx="2043173" cy="3385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nchor="ctr">
            <a:spAutoFit/>
          </a:bodyPr>
          <a:lstStyle>
            <a:lvl1pPr algn="ctr">
              <a:defRPr>
                <a:solidFill>
                  <a:srgbClr val="FFFFFF"/>
                </a:solidFill>
              </a:defRPr>
            </a:lvl1pPr>
          </a:lstStyle>
          <a:p>
            <a:r>
              <a:rPr sz="1600"/>
              <a:t>Function</a:t>
            </a:r>
          </a:p>
        </p:txBody>
      </p:sp>
      <p:sp>
        <p:nvSpPr>
          <p:cNvPr id="501" name="Rounded Rectangle"/>
          <p:cNvSpPr/>
          <p:nvPr/>
        </p:nvSpPr>
        <p:spPr>
          <a:xfrm>
            <a:off x="2500829" y="3869033"/>
            <a:ext cx="2108201" cy="735675"/>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02" name="Function"/>
          <p:cNvSpPr txBox="1"/>
          <p:nvPr/>
        </p:nvSpPr>
        <p:spPr>
          <a:xfrm>
            <a:off x="2536742" y="4058396"/>
            <a:ext cx="2036375" cy="35694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nchor="ctr"/>
          <a:lstStyle>
            <a:lvl1pPr algn="ctr">
              <a:defRPr>
                <a:solidFill>
                  <a:srgbClr val="FFFFFF"/>
                </a:solidFill>
              </a:defRPr>
            </a:lvl1pPr>
          </a:lstStyle>
          <a:p>
            <a:r>
              <a:rPr sz="1600"/>
              <a:t>Function</a:t>
            </a:r>
          </a:p>
        </p:txBody>
      </p:sp>
      <p:grpSp>
        <p:nvGrpSpPr>
          <p:cNvPr id="505" name="Group"/>
          <p:cNvGrpSpPr/>
          <p:nvPr/>
        </p:nvGrpSpPr>
        <p:grpSpPr>
          <a:xfrm>
            <a:off x="2500829" y="2609970"/>
            <a:ext cx="7190343" cy="338554"/>
            <a:chOff x="0" y="19587"/>
            <a:chExt cx="14380684" cy="677106"/>
          </a:xfrm>
        </p:grpSpPr>
        <p:sp>
          <p:nvSpPr>
            <p:cNvPr id="503"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04" name="Api Gateway"/>
            <p:cNvSpPr txBox="1"/>
            <p:nvPr/>
          </p:nvSpPr>
          <p:spPr>
            <a:xfrm>
              <a:off x="28414" y="19587"/>
              <a:ext cx="14323856" cy="67710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Api Gateway</a:t>
              </a:r>
            </a:p>
          </p:txBody>
        </p:sp>
      </p:grpSp>
      <p:sp>
        <p:nvSpPr>
          <p:cNvPr id="507" name="Orchestration"/>
          <p:cNvSpPr txBox="1"/>
          <p:nvPr/>
        </p:nvSpPr>
        <p:spPr>
          <a:xfrm>
            <a:off x="5074414" y="5776019"/>
            <a:ext cx="2043173" cy="23083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nchor="ctr">
            <a:spAutoFit/>
          </a:bodyPr>
          <a:lstStyle>
            <a:lvl1pPr algn="ctr">
              <a:defRPr>
                <a:solidFill>
                  <a:srgbClr val="FFFFFF"/>
                </a:solidFill>
              </a:defRPr>
            </a:lvl1pPr>
          </a:lstStyle>
          <a:p>
            <a:r>
              <a:rPr sz="900"/>
              <a:t>Orchestration</a:t>
            </a:r>
          </a:p>
        </p:txBody>
      </p:sp>
      <p:sp>
        <p:nvSpPr>
          <p:cNvPr id="508" name="Line"/>
          <p:cNvSpPr/>
          <p:nvPr/>
        </p:nvSpPr>
        <p:spPr>
          <a:xfrm>
            <a:off x="3432758" y="2939704"/>
            <a:ext cx="1" cy="898355"/>
          </a:xfrm>
          <a:prstGeom prst="line">
            <a:avLst/>
          </a:prstGeom>
          <a:ln w="63500">
            <a:solidFill>
              <a:srgbClr val="000000"/>
            </a:solidFill>
            <a:miter/>
            <a:tailEnd type="triangle"/>
          </a:ln>
        </p:spPr>
        <p:txBody>
          <a:bodyPr tIns="45720" bIns="45720"/>
          <a:lstStyle/>
          <a:p>
            <a:endParaRPr sz="1600"/>
          </a:p>
        </p:txBody>
      </p:sp>
      <p:sp>
        <p:nvSpPr>
          <p:cNvPr id="509" name="Line"/>
          <p:cNvSpPr/>
          <p:nvPr/>
        </p:nvSpPr>
        <p:spPr>
          <a:xfrm flipV="1">
            <a:off x="3677101" y="2939704"/>
            <a:ext cx="1" cy="861355"/>
          </a:xfrm>
          <a:prstGeom prst="line">
            <a:avLst/>
          </a:prstGeom>
          <a:ln w="63500">
            <a:solidFill>
              <a:srgbClr val="000000"/>
            </a:solidFill>
            <a:miter/>
            <a:tailEnd type="triangle"/>
          </a:ln>
        </p:spPr>
        <p:txBody>
          <a:bodyPr tIns="45720" bIns="45720"/>
          <a:lstStyle/>
          <a:p>
            <a:endParaRPr sz="1600"/>
          </a:p>
        </p:txBody>
      </p:sp>
      <p:sp>
        <p:nvSpPr>
          <p:cNvPr id="510" name="Line"/>
          <p:cNvSpPr/>
          <p:nvPr/>
        </p:nvSpPr>
        <p:spPr>
          <a:xfrm>
            <a:off x="3583516" y="4598255"/>
            <a:ext cx="4701859" cy="7776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 y="21600"/>
                </a:lnTo>
                <a:lnTo>
                  <a:pt x="21560" y="21385"/>
                </a:lnTo>
                <a:lnTo>
                  <a:pt x="21600" y="1294"/>
                </a:lnTo>
              </a:path>
            </a:pathLst>
          </a:custGeom>
          <a:ln w="63500">
            <a:solidFill>
              <a:srgbClr val="FF2600"/>
            </a:solidFill>
            <a:miter/>
            <a:tailEnd type="triangle"/>
          </a:ln>
        </p:spPr>
        <p:txBody>
          <a:bodyPr tIns="45720" bIns="45720"/>
          <a:lstStyle/>
          <a:p>
            <a:endParaRPr sz="900"/>
          </a:p>
        </p:txBody>
      </p:sp>
      <p:sp>
        <p:nvSpPr>
          <p:cNvPr id="511" name="Line"/>
          <p:cNvSpPr/>
          <p:nvPr/>
        </p:nvSpPr>
        <p:spPr>
          <a:xfrm>
            <a:off x="5727926" y="4598017"/>
            <a:ext cx="2882650" cy="10905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03" y="21600"/>
                </a:lnTo>
                <a:lnTo>
                  <a:pt x="40" y="21385"/>
                </a:lnTo>
                <a:lnTo>
                  <a:pt x="0" y="1294"/>
                </a:lnTo>
              </a:path>
            </a:pathLst>
          </a:custGeom>
          <a:ln w="63500">
            <a:solidFill>
              <a:srgbClr val="FF2600"/>
            </a:solidFill>
            <a:miter/>
            <a:tailEnd type="triangle"/>
          </a:ln>
        </p:spPr>
        <p:txBody>
          <a:bodyPr tIns="45720" bIns="45720"/>
          <a:lstStyle/>
          <a:p>
            <a:endParaRPr sz="900"/>
          </a:p>
        </p:txBody>
      </p:sp>
      <p:sp>
        <p:nvSpPr>
          <p:cNvPr id="512" name="Line"/>
          <p:cNvSpPr/>
          <p:nvPr/>
        </p:nvSpPr>
        <p:spPr>
          <a:xfrm>
            <a:off x="5729485" y="2185748"/>
            <a:ext cx="1" cy="394151"/>
          </a:xfrm>
          <a:prstGeom prst="line">
            <a:avLst/>
          </a:prstGeom>
          <a:ln w="101600">
            <a:solidFill>
              <a:srgbClr val="000000"/>
            </a:solidFill>
            <a:miter/>
            <a:tailEnd type="triangle"/>
          </a:ln>
        </p:spPr>
        <p:txBody>
          <a:bodyPr tIns="45720" bIns="45720"/>
          <a:lstStyle/>
          <a:p>
            <a:endParaRPr sz="1600"/>
          </a:p>
        </p:txBody>
      </p:sp>
      <p:sp>
        <p:nvSpPr>
          <p:cNvPr id="513" name="Line"/>
          <p:cNvSpPr/>
          <p:nvPr/>
        </p:nvSpPr>
        <p:spPr>
          <a:xfrm flipV="1">
            <a:off x="6211477" y="2185748"/>
            <a:ext cx="1" cy="394151"/>
          </a:xfrm>
          <a:prstGeom prst="line">
            <a:avLst/>
          </a:prstGeom>
          <a:ln w="101600">
            <a:solidFill>
              <a:srgbClr val="000000"/>
            </a:solidFill>
            <a:miter/>
            <a:tailEnd type="triangle"/>
          </a:ln>
        </p:spPr>
        <p:txBody>
          <a:bodyPr tIns="45720" bIns="45720"/>
          <a:lstStyle/>
          <a:p>
            <a:endParaRPr sz="1600"/>
          </a:p>
        </p:txBody>
      </p:sp>
      <p:sp>
        <p:nvSpPr>
          <p:cNvPr id="514" name="Line"/>
          <p:cNvSpPr/>
          <p:nvPr/>
        </p:nvSpPr>
        <p:spPr>
          <a:xfrm>
            <a:off x="6703794" y="4673451"/>
            <a:ext cx="2736939" cy="12997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 y="21600"/>
                </a:lnTo>
                <a:lnTo>
                  <a:pt x="21560" y="21385"/>
                </a:lnTo>
                <a:lnTo>
                  <a:pt x="21600" y="1294"/>
                </a:lnTo>
              </a:path>
            </a:pathLst>
          </a:custGeom>
          <a:ln w="63500">
            <a:solidFill>
              <a:srgbClr val="FF2600"/>
            </a:solidFill>
            <a:miter/>
            <a:tailEnd type="triangle"/>
          </a:ln>
        </p:spPr>
        <p:txBody>
          <a:bodyPr tIns="45720" bIns="45720"/>
          <a:lstStyle/>
          <a:p>
            <a:endParaRPr sz="900"/>
          </a:p>
        </p:txBody>
      </p:sp>
      <p:sp>
        <p:nvSpPr>
          <p:cNvPr id="515" name="Line"/>
          <p:cNvSpPr/>
          <p:nvPr/>
        </p:nvSpPr>
        <p:spPr>
          <a:xfrm>
            <a:off x="3112700" y="4634093"/>
            <a:ext cx="5920362" cy="10905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03" y="21600"/>
                </a:lnTo>
                <a:lnTo>
                  <a:pt x="40" y="21385"/>
                </a:lnTo>
                <a:lnTo>
                  <a:pt x="0" y="1294"/>
                </a:lnTo>
              </a:path>
            </a:pathLst>
          </a:custGeom>
          <a:ln w="63500">
            <a:solidFill>
              <a:srgbClr val="FF2600"/>
            </a:solidFill>
            <a:miter/>
            <a:tailEnd type="triangle"/>
          </a:ln>
        </p:spPr>
        <p:txBody>
          <a:bodyPr tIns="45720" bIns="45720"/>
          <a:lstStyle/>
          <a:p>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12"/>
                                        </p:tgtEl>
                                        <p:attrNameLst>
                                          <p:attrName>style.visibility</p:attrName>
                                        </p:attrNameLst>
                                      </p:cBhvr>
                                      <p:to>
                                        <p:strVal val="visible"/>
                                      </p:to>
                                    </p:set>
                                    <p:animEffect transition="in" filter="dissolve">
                                      <p:cBhvr>
                                        <p:cTn id="7" dur="1000"/>
                                        <p:tgtEl>
                                          <p:spTgt spid="512"/>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508"/>
                                        </p:tgtEl>
                                        <p:attrNameLst>
                                          <p:attrName>style.visibility</p:attrName>
                                        </p:attrNameLst>
                                      </p:cBhvr>
                                      <p:to>
                                        <p:strVal val="visible"/>
                                      </p:to>
                                    </p:set>
                                    <p:animEffect transition="in" filter="dissolve">
                                      <p:cBhvr>
                                        <p:cTn id="11" dur="1000"/>
                                        <p:tgtEl>
                                          <p:spTgt spid="508"/>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510"/>
                                        </p:tgtEl>
                                        <p:attrNameLst>
                                          <p:attrName>style.visibility</p:attrName>
                                        </p:attrNameLst>
                                      </p:cBhvr>
                                      <p:to>
                                        <p:strVal val="visible"/>
                                      </p:to>
                                    </p:set>
                                    <p:animEffect transition="in" filter="dissolve">
                                      <p:cBhvr>
                                        <p:cTn id="15" dur="1000"/>
                                        <p:tgtEl>
                                          <p:spTgt spid="510"/>
                                        </p:tgtEl>
                                      </p:cBhvr>
                                    </p:animEffect>
                                  </p:childTnLst>
                                </p:cTn>
                              </p:par>
                            </p:childTnLst>
                          </p:cTn>
                        </p:par>
                        <p:par>
                          <p:cTn id="16" fill="hold">
                            <p:stCondLst>
                              <p:cond delay="3000"/>
                            </p:stCondLst>
                            <p:childTnLst>
                              <p:par>
                                <p:cTn id="17" presetID="9" presetClass="entr" fill="hold" grpId="0" nodeType="afterEffect">
                                  <p:stCondLst>
                                    <p:cond delay="0"/>
                                  </p:stCondLst>
                                  <p:iterate>
                                    <p:tmAbs val="0"/>
                                  </p:iterate>
                                  <p:childTnLst>
                                    <p:set>
                                      <p:cBhvr>
                                        <p:cTn id="18" fill="hold"/>
                                        <p:tgtEl>
                                          <p:spTgt spid="511"/>
                                        </p:tgtEl>
                                        <p:attrNameLst>
                                          <p:attrName>style.visibility</p:attrName>
                                        </p:attrNameLst>
                                      </p:cBhvr>
                                      <p:to>
                                        <p:strVal val="visible"/>
                                      </p:to>
                                    </p:set>
                                    <p:animEffect transition="in" filter="dissolve">
                                      <p:cBhvr>
                                        <p:cTn id="19" dur="1000"/>
                                        <p:tgtEl>
                                          <p:spTgt spid="511"/>
                                        </p:tgtEl>
                                      </p:cBhvr>
                                    </p:animEffect>
                                  </p:childTnLst>
                                </p:cTn>
                              </p:par>
                            </p:childTnLst>
                          </p:cTn>
                        </p:par>
                        <p:par>
                          <p:cTn id="20" fill="hold">
                            <p:stCondLst>
                              <p:cond delay="4000"/>
                            </p:stCondLst>
                            <p:childTnLst>
                              <p:par>
                                <p:cTn id="21" presetID="9" presetClass="entr" fill="hold" grpId="0" nodeType="afterEffect">
                                  <p:stCondLst>
                                    <p:cond delay="0"/>
                                  </p:stCondLst>
                                  <p:iterate>
                                    <p:tmAbs val="0"/>
                                  </p:iterate>
                                  <p:childTnLst>
                                    <p:set>
                                      <p:cBhvr>
                                        <p:cTn id="22" fill="hold"/>
                                        <p:tgtEl>
                                          <p:spTgt spid="514"/>
                                        </p:tgtEl>
                                        <p:attrNameLst>
                                          <p:attrName>style.visibility</p:attrName>
                                        </p:attrNameLst>
                                      </p:cBhvr>
                                      <p:to>
                                        <p:strVal val="visible"/>
                                      </p:to>
                                    </p:set>
                                    <p:animEffect transition="in" filter="dissolve">
                                      <p:cBhvr>
                                        <p:cTn id="23" dur="1000"/>
                                        <p:tgtEl>
                                          <p:spTgt spid="514"/>
                                        </p:tgtEl>
                                      </p:cBhvr>
                                    </p:animEffect>
                                  </p:childTnLst>
                                </p:cTn>
                              </p:par>
                            </p:childTnLst>
                          </p:cTn>
                        </p:par>
                        <p:par>
                          <p:cTn id="24" fill="hold">
                            <p:stCondLst>
                              <p:cond delay="5000"/>
                            </p:stCondLst>
                            <p:childTnLst>
                              <p:par>
                                <p:cTn id="25" presetID="9" presetClass="entr" fill="hold" grpId="0" nodeType="afterEffect">
                                  <p:stCondLst>
                                    <p:cond delay="0"/>
                                  </p:stCondLst>
                                  <p:iterate>
                                    <p:tmAbs val="0"/>
                                  </p:iterate>
                                  <p:childTnLst>
                                    <p:set>
                                      <p:cBhvr>
                                        <p:cTn id="26" fill="hold"/>
                                        <p:tgtEl>
                                          <p:spTgt spid="515"/>
                                        </p:tgtEl>
                                        <p:attrNameLst>
                                          <p:attrName>style.visibility</p:attrName>
                                        </p:attrNameLst>
                                      </p:cBhvr>
                                      <p:to>
                                        <p:strVal val="visible"/>
                                      </p:to>
                                    </p:set>
                                    <p:animEffect transition="in" filter="dissolve">
                                      <p:cBhvr>
                                        <p:cTn id="27" dur="1000"/>
                                        <p:tgtEl>
                                          <p:spTgt spid="515"/>
                                        </p:tgtEl>
                                      </p:cBhvr>
                                    </p:animEffect>
                                  </p:childTnLst>
                                </p:cTn>
                              </p:par>
                            </p:childTnLst>
                          </p:cTn>
                        </p:par>
                        <p:par>
                          <p:cTn id="28" fill="hold">
                            <p:stCondLst>
                              <p:cond delay="6000"/>
                            </p:stCondLst>
                            <p:childTnLst>
                              <p:par>
                                <p:cTn id="29" presetID="9" presetClass="entr" fill="hold" grpId="0" nodeType="afterEffect">
                                  <p:stCondLst>
                                    <p:cond delay="0"/>
                                  </p:stCondLst>
                                  <p:iterate>
                                    <p:tmAbs val="0"/>
                                  </p:iterate>
                                  <p:childTnLst>
                                    <p:set>
                                      <p:cBhvr>
                                        <p:cTn id="30" fill="hold"/>
                                        <p:tgtEl>
                                          <p:spTgt spid="509"/>
                                        </p:tgtEl>
                                        <p:attrNameLst>
                                          <p:attrName>style.visibility</p:attrName>
                                        </p:attrNameLst>
                                      </p:cBhvr>
                                      <p:to>
                                        <p:strVal val="visible"/>
                                      </p:to>
                                    </p:set>
                                    <p:animEffect transition="in" filter="dissolve">
                                      <p:cBhvr>
                                        <p:cTn id="31" dur="1000"/>
                                        <p:tgtEl>
                                          <p:spTgt spid="509"/>
                                        </p:tgtEl>
                                      </p:cBhvr>
                                    </p:animEffect>
                                  </p:childTnLst>
                                </p:cTn>
                              </p:par>
                            </p:childTnLst>
                          </p:cTn>
                        </p:par>
                        <p:par>
                          <p:cTn id="32" fill="hold">
                            <p:stCondLst>
                              <p:cond delay="7000"/>
                            </p:stCondLst>
                            <p:childTnLst>
                              <p:par>
                                <p:cTn id="33" presetID="9" presetClass="entr" fill="hold" grpId="0" nodeType="afterEffect">
                                  <p:stCondLst>
                                    <p:cond delay="0"/>
                                  </p:stCondLst>
                                  <p:iterate>
                                    <p:tmAbs val="0"/>
                                  </p:iterate>
                                  <p:childTnLst>
                                    <p:set>
                                      <p:cBhvr>
                                        <p:cTn id="34" fill="hold"/>
                                        <p:tgtEl>
                                          <p:spTgt spid="513"/>
                                        </p:tgtEl>
                                        <p:attrNameLst>
                                          <p:attrName>style.visibility</p:attrName>
                                        </p:attrNameLst>
                                      </p:cBhvr>
                                      <p:to>
                                        <p:strVal val="visible"/>
                                      </p:to>
                                    </p:set>
                                    <p:animEffect transition="in" filter="dissolve">
                                      <p:cBhvr>
                                        <p:cTn id="35" dur="10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animBg="1" advAuto="0"/>
      <p:bldP spid="509" grpId="0" animBg="1" advAuto="0"/>
      <p:bldP spid="510" grpId="0" animBg="1" advAuto="0"/>
      <p:bldP spid="511" grpId="0" animBg="1" advAuto="0"/>
      <p:bldP spid="512" grpId="0" animBg="1" advAuto="0"/>
      <p:bldP spid="513" grpId="0" animBg="1" advAuto="0"/>
      <p:bldP spid="514" grpId="0" animBg="1" advAuto="0"/>
      <p:bldP spid="515"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Function as a Service"/>
          <p:cNvSpPr txBox="1">
            <a:spLocks noGrp="1"/>
          </p:cNvSpPr>
          <p:nvPr>
            <p:ph type="title"/>
          </p:nvPr>
        </p:nvSpPr>
        <p:spPr>
          <a:prstGeom prst="rect">
            <a:avLst/>
          </a:prstGeom>
        </p:spPr>
        <p:txBody>
          <a:bodyPr/>
          <a:lstStyle/>
          <a:p>
            <a:r>
              <a:t>Function as a Service</a:t>
            </a:r>
          </a:p>
        </p:txBody>
      </p:sp>
      <p:sp>
        <p:nvSpPr>
          <p:cNvPr id="520" name="Rounded Rectangle"/>
          <p:cNvSpPr/>
          <p:nvPr/>
        </p:nvSpPr>
        <p:spPr>
          <a:xfrm>
            <a:off x="5038381" y="3867805"/>
            <a:ext cx="2115239"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21" name="Function"/>
          <p:cNvSpPr txBox="1"/>
          <p:nvPr/>
        </p:nvSpPr>
        <p:spPr>
          <a:xfrm>
            <a:off x="5074414" y="4067594"/>
            <a:ext cx="2043173" cy="3385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nchor="ctr">
            <a:spAutoFit/>
          </a:bodyPr>
          <a:lstStyle>
            <a:lvl1pPr algn="ctr">
              <a:defRPr>
                <a:solidFill>
                  <a:srgbClr val="FFFFFF"/>
                </a:solidFill>
              </a:defRPr>
            </a:lvl1pPr>
          </a:lstStyle>
          <a:p>
            <a:r>
              <a:rPr sz="1600"/>
              <a:t>Function</a:t>
            </a:r>
          </a:p>
        </p:txBody>
      </p:sp>
      <p:sp>
        <p:nvSpPr>
          <p:cNvPr id="522" name="Rounded Rectangle"/>
          <p:cNvSpPr/>
          <p:nvPr/>
        </p:nvSpPr>
        <p:spPr>
          <a:xfrm>
            <a:off x="7575933" y="3867805"/>
            <a:ext cx="2095501"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23" name="Function"/>
          <p:cNvSpPr txBox="1"/>
          <p:nvPr/>
        </p:nvSpPr>
        <p:spPr>
          <a:xfrm>
            <a:off x="7611966" y="4067594"/>
            <a:ext cx="2043173" cy="3385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nchor="ctr">
            <a:spAutoFit/>
          </a:bodyPr>
          <a:lstStyle>
            <a:lvl1pPr algn="ctr">
              <a:defRPr>
                <a:solidFill>
                  <a:srgbClr val="FFFFFF"/>
                </a:solidFill>
              </a:defRPr>
            </a:lvl1pPr>
          </a:lstStyle>
          <a:p>
            <a:r>
              <a:rPr sz="1600"/>
              <a:t>Function</a:t>
            </a:r>
          </a:p>
        </p:txBody>
      </p:sp>
      <p:sp>
        <p:nvSpPr>
          <p:cNvPr id="524" name="Rounded Rectangle"/>
          <p:cNvSpPr/>
          <p:nvPr/>
        </p:nvSpPr>
        <p:spPr>
          <a:xfrm>
            <a:off x="2500829" y="3869033"/>
            <a:ext cx="2108201" cy="735675"/>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25" name="Function"/>
          <p:cNvSpPr txBox="1"/>
          <p:nvPr/>
        </p:nvSpPr>
        <p:spPr>
          <a:xfrm>
            <a:off x="2536742" y="4058396"/>
            <a:ext cx="2036375" cy="35694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nchor="ctr"/>
          <a:lstStyle>
            <a:lvl1pPr algn="ctr">
              <a:defRPr>
                <a:solidFill>
                  <a:srgbClr val="FFFFFF"/>
                </a:solidFill>
              </a:defRPr>
            </a:lvl1pPr>
          </a:lstStyle>
          <a:p>
            <a:r>
              <a:rPr sz="1600"/>
              <a:t>Function</a:t>
            </a:r>
          </a:p>
        </p:txBody>
      </p:sp>
      <p:grpSp>
        <p:nvGrpSpPr>
          <p:cNvPr id="528" name="Group"/>
          <p:cNvGrpSpPr/>
          <p:nvPr/>
        </p:nvGrpSpPr>
        <p:grpSpPr>
          <a:xfrm>
            <a:off x="2500829" y="2609970"/>
            <a:ext cx="7190343" cy="338554"/>
            <a:chOff x="0" y="19587"/>
            <a:chExt cx="14380684" cy="677106"/>
          </a:xfrm>
        </p:grpSpPr>
        <p:sp>
          <p:nvSpPr>
            <p:cNvPr id="526"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27" name="Api Gateway"/>
            <p:cNvSpPr txBox="1"/>
            <p:nvPr/>
          </p:nvSpPr>
          <p:spPr>
            <a:xfrm>
              <a:off x="28414" y="19587"/>
              <a:ext cx="14323856" cy="67710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Api Gateway</a:t>
              </a:r>
            </a:p>
          </p:txBody>
        </p:sp>
      </p:grpSp>
      <p:sp>
        <p:nvSpPr>
          <p:cNvPr id="530" name="Rounded Rectangle"/>
          <p:cNvSpPr/>
          <p:nvPr/>
        </p:nvSpPr>
        <p:spPr>
          <a:xfrm>
            <a:off x="3360136" y="5522369"/>
            <a:ext cx="5471729" cy="738131"/>
          </a:xfrm>
          <a:prstGeom prst="roundRect">
            <a:avLst>
              <a:gd name="adj" fmla="val 16667"/>
            </a:avLst>
          </a:prstGeom>
          <a:solidFill>
            <a:srgbClr val="1B72E8"/>
          </a:solidFill>
          <a:ln w="25400">
            <a:solidFill>
              <a:srgbClr val="42719B"/>
            </a:solidFill>
            <a:miter/>
          </a:ln>
        </p:spPr>
        <p:txBody>
          <a:bodyPr tIns="45720" bIns="45720" anchor="ctr"/>
          <a:lstStyle/>
          <a:p>
            <a:pPr algn="ctr">
              <a:defRPr>
                <a:solidFill>
                  <a:srgbClr val="FFFFFF"/>
                </a:solidFill>
              </a:defRPr>
            </a:pPr>
            <a:endParaRPr sz="1600"/>
          </a:p>
        </p:txBody>
      </p:sp>
      <p:sp>
        <p:nvSpPr>
          <p:cNvPr id="531" name="Event Stream"/>
          <p:cNvSpPr txBox="1"/>
          <p:nvPr/>
        </p:nvSpPr>
        <p:spPr>
          <a:xfrm>
            <a:off x="5074414" y="5722158"/>
            <a:ext cx="2043173" cy="3385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nchor="ctr">
            <a:spAutoFit/>
          </a:bodyPr>
          <a:lstStyle>
            <a:lvl1pPr algn="ctr">
              <a:defRPr>
                <a:solidFill>
                  <a:srgbClr val="FFFFFF"/>
                </a:solidFill>
              </a:defRPr>
            </a:lvl1pPr>
          </a:lstStyle>
          <a:p>
            <a:r>
              <a:rPr sz="1600"/>
              <a:t>Event Stream</a:t>
            </a:r>
          </a:p>
        </p:txBody>
      </p:sp>
      <p:sp>
        <p:nvSpPr>
          <p:cNvPr id="532" name="Line"/>
          <p:cNvSpPr/>
          <p:nvPr/>
        </p:nvSpPr>
        <p:spPr>
          <a:xfrm>
            <a:off x="2951787" y="4642872"/>
            <a:ext cx="408001" cy="1141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2" y="21600"/>
                </a:lnTo>
                <a:cubicBezTo>
                  <a:pt x="3785" y="21571"/>
                  <a:pt x="7348" y="21543"/>
                  <a:pt x="10911" y="21514"/>
                </a:cubicBezTo>
                <a:cubicBezTo>
                  <a:pt x="14474" y="21485"/>
                  <a:pt x="18037" y="21456"/>
                  <a:pt x="21600" y="21428"/>
                </a:cubicBezTo>
              </a:path>
            </a:pathLst>
          </a:custGeom>
          <a:ln w="63500">
            <a:solidFill>
              <a:srgbClr val="FF2600"/>
            </a:solidFill>
            <a:miter/>
            <a:tailEnd type="triangle"/>
          </a:ln>
        </p:spPr>
        <p:txBody>
          <a:bodyPr tIns="45720" bIns="45720"/>
          <a:lstStyle/>
          <a:p>
            <a:endParaRPr sz="1600"/>
          </a:p>
        </p:txBody>
      </p:sp>
      <p:grpSp>
        <p:nvGrpSpPr>
          <p:cNvPr id="535" name="Group"/>
          <p:cNvGrpSpPr/>
          <p:nvPr/>
        </p:nvGrpSpPr>
        <p:grpSpPr>
          <a:xfrm>
            <a:off x="3432758" y="2939704"/>
            <a:ext cx="244343" cy="898355"/>
            <a:chOff x="0" y="0"/>
            <a:chExt cx="488685" cy="1796709"/>
          </a:xfrm>
        </p:grpSpPr>
        <p:sp>
          <p:nvSpPr>
            <p:cNvPr id="533" name="Line"/>
            <p:cNvSpPr/>
            <p:nvPr/>
          </p:nvSpPr>
          <p:spPr>
            <a:xfrm flipH="1">
              <a:off x="-1" y="0"/>
              <a:ext cx="2" cy="1796710"/>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sp>
          <p:nvSpPr>
            <p:cNvPr id="534" name="Line"/>
            <p:cNvSpPr/>
            <p:nvPr/>
          </p:nvSpPr>
          <p:spPr>
            <a:xfrm flipV="1">
              <a:off x="488685" y="0"/>
              <a:ext cx="1" cy="1722708"/>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grpSp>
      <p:grpSp>
        <p:nvGrpSpPr>
          <p:cNvPr id="538" name="Group"/>
          <p:cNvGrpSpPr/>
          <p:nvPr/>
        </p:nvGrpSpPr>
        <p:grpSpPr>
          <a:xfrm>
            <a:off x="5973828" y="2939704"/>
            <a:ext cx="244344" cy="898355"/>
            <a:chOff x="0" y="0"/>
            <a:chExt cx="488685" cy="1796709"/>
          </a:xfrm>
        </p:grpSpPr>
        <p:sp>
          <p:nvSpPr>
            <p:cNvPr id="536" name="Line"/>
            <p:cNvSpPr/>
            <p:nvPr/>
          </p:nvSpPr>
          <p:spPr>
            <a:xfrm flipH="1">
              <a:off x="-1" y="0"/>
              <a:ext cx="2" cy="1796710"/>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sp>
          <p:nvSpPr>
            <p:cNvPr id="537" name="Line"/>
            <p:cNvSpPr/>
            <p:nvPr/>
          </p:nvSpPr>
          <p:spPr>
            <a:xfrm flipV="1">
              <a:off x="488685" y="0"/>
              <a:ext cx="1" cy="1722708"/>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grpSp>
      <p:grpSp>
        <p:nvGrpSpPr>
          <p:cNvPr id="541" name="Group"/>
          <p:cNvGrpSpPr/>
          <p:nvPr/>
        </p:nvGrpSpPr>
        <p:grpSpPr>
          <a:xfrm>
            <a:off x="8501511" y="2979823"/>
            <a:ext cx="244344" cy="898355"/>
            <a:chOff x="0" y="0"/>
            <a:chExt cx="488685" cy="1796709"/>
          </a:xfrm>
        </p:grpSpPr>
        <p:sp>
          <p:nvSpPr>
            <p:cNvPr id="539" name="Line"/>
            <p:cNvSpPr/>
            <p:nvPr/>
          </p:nvSpPr>
          <p:spPr>
            <a:xfrm flipH="1">
              <a:off x="-1" y="0"/>
              <a:ext cx="2" cy="1796710"/>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sp>
          <p:nvSpPr>
            <p:cNvPr id="540" name="Line"/>
            <p:cNvSpPr/>
            <p:nvPr/>
          </p:nvSpPr>
          <p:spPr>
            <a:xfrm flipV="1">
              <a:off x="488685" y="0"/>
              <a:ext cx="1" cy="1722708"/>
            </a:xfrm>
            <a:prstGeom prst="line">
              <a:avLst/>
            </a:prstGeom>
            <a:noFill/>
            <a:ln w="63500" cap="flat">
              <a:solidFill>
                <a:srgbClr val="000000"/>
              </a:solidFill>
              <a:prstDash val="solid"/>
              <a:miter lim="800000"/>
              <a:tailEnd type="triangle" w="med" len="med"/>
            </a:ln>
            <a:effectLst/>
          </p:spPr>
          <p:txBody>
            <a:bodyPr wrap="square" lIns="45720" tIns="45720" rIns="45720" bIns="45720" numCol="1" anchor="t">
              <a:noAutofit/>
            </a:bodyPr>
            <a:lstStyle/>
            <a:p>
              <a:endParaRPr sz="1600"/>
            </a:p>
          </p:txBody>
        </p:sp>
      </p:grpSp>
      <p:sp>
        <p:nvSpPr>
          <p:cNvPr id="542" name="Line"/>
          <p:cNvSpPr/>
          <p:nvPr/>
        </p:nvSpPr>
        <p:spPr>
          <a:xfrm>
            <a:off x="5973828" y="4614975"/>
            <a:ext cx="1" cy="898355"/>
          </a:xfrm>
          <a:prstGeom prst="line">
            <a:avLst/>
          </a:prstGeom>
          <a:ln w="63500">
            <a:solidFill>
              <a:srgbClr val="FF2600"/>
            </a:solidFill>
            <a:miter/>
            <a:tailEnd type="triangle"/>
          </a:ln>
        </p:spPr>
        <p:txBody>
          <a:bodyPr tIns="45720" bIns="45720"/>
          <a:lstStyle/>
          <a:p>
            <a:endParaRPr sz="1600"/>
          </a:p>
        </p:txBody>
      </p:sp>
      <p:sp>
        <p:nvSpPr>
          <p:cNvPr id="543" name="Line"/>
          <p:cNvSpPr/>
          <p:nvPr/>
        </p:nvSpPr>
        <p:spPr>
          <a:xfrm flipV="1">
            <a:off x="6218171" y="4614975"/>
            <a:ext cx="1" cy="861355"/>
          </a:xfrm>
          <a:prstGeom prst="line">
            <a:avLst/>
          </a:prstGeom>
          <a:ln w="63500">
            <a:solidFill>
              <a:srgbClr val="FF2600"/>
            </a:solidFill>
            <a:miter/>
            <a:tailEnd type="triangle"/>
          </a:ln>
        </p:spPr>
        <p:txBody>
          <a:bodyPr tIns="45720" bIns="45720"/>
          <a:lstStyle/>
          <a:p>
            <a:endParaRPr sz="1600"/>
          </a:p>
        </p:txBody>
      </p:sp>
      <p:sp>
        <p:nvSpPr>
          <p:cNvPr id="544" name="Line"/>
          <p:cNvSpPr/>
          <p:nvPr/>
        </p:nvSpPr>
        <p:spPr>
          <a:xfrm>
            <a:off x="2748528" y="4647367"/>
            <a:ext cx="620802" cy="1301340"/>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96" y="3600"/>
                  <a:pt x="77" y="7200"/>
                  <a:pt x="58" y="10800"/>
                </a:cubicBezTo>
                <a:cubicBezTo>
                  <a:pt x="38" y="14400"/>
                  <a:pt x="19" y="18000"/>
                  <a:pt x="0" y="21600"/>
                </a:cubicBezTo>
                <a:lnTo>
                  <a:pt x="21600" y="21458"/>
                </a:lnTo>
              </a:path>
            </a:pathLst>
          </a:custGeom>
          <a:ln w="63500">
            <a:solidFill>
              <a:srgbClr val="FF2600"/>
            </a:solidFill>
            <a:miter/>
            <a:headEnd type="triangle"/>
          </a:ln>
        </p:spPr>
        <p:txBody>
          <a:bodyPr tIns="45720" bIns="45720"/>
          <a:lstStyle/>
          <a:p>
            <a:endParaRPr sz="1600"/>
          </a:p>
        </p:txBody>
      </p:sp>
      <p:sp>
        <p:nvSpPr>
          <p:cNvPr id="545" name="Line"/>
          <p:cNvSpPr/>
          <p:nvPr/>
        </p:nvSpPr>
        <p:spPr>
          <a:xfrm>
            <a:off x="8789259" y="4595656"/>
            <a:ext cx="408001" cy="12353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78" y="21600"/>
                </a:lnTo>
                <a:cubicBezTo>
                  <a:pt x="17815" y="21571"/>
                  <a:pt x="14252" y="21543"/>
                  <a:pt x="10689" y="21514"/>
                </a:cubicBezTo>
                <a:cubicBezTo>
                  <a:pt x="7126" y="21485"/>
                  <a:pt x="3563" y="21456"/>
                  <a:pt x="0" y="21428"/>
                </a:cubicBezTo>
              </a:path>
            </a:pathLst>
          </a:custGeom>
          <a:ln w="63500">
            <a:solidFill>
              <a:srgbClr val="FF2600"/>
            </a:solidFill>
            <a:miter/>
            <a:tailEnd type="triangle"/>
          </a:ln>
        </p:spPr>
        <p:txBody>
          <a:bodyPr tIns="45720" bIns="45720"/>
          <a:lstStyle/>
          <a:p>
            <a:endParaRPr sz="1600"/>
          </a:p>
        </p:txBody>
      </p:sp>
      <p:sp>
        <p:nvSpPr>
          <p:cNvPr id="546" name="Line"/>
          <p:cNvSpPr/>
          <p:nvPr/>
        </p:nvSpPr>
        <p:spPr>
          <a:xfrm>
            <a:off x="8834196" y="4599141"/>
            <a:ext cx="517313" cy="1397688"/>
          </a:xfrm>
          <a:custGeom>
            <a:avLst/>
            <a:gdLst/>
            <a:ahLst/>
            <a:cxnLst>
              <a:cxn ang="0">
                <a:pos x="wd2" y="hd2"/>
              </a:cxn>
              <a:cxn ang="5400000">
                <a:pos x="wd2" y="hd2"/>
              </a:cxn>
              <a:cxn ang="10800000">
                <a:pos x="wd2" y="hd2"/>
              </a:cxn>
              <a:cxn ang="16200000">
                <a:pos x="wd2" y="hd2"/>
              </a:cxn>
            </a:cxnLst>
            <a:rect l="0" t="0" r="r" b="b"/>
            <a:pathLst>
              <a:path w="21600" h="21600" extrusionOk="0">
                <a:moveTo>
                  <a:pt x="21485" y="0"/>
                </a:moveTo>
                <a:cubicBezTo>
                  <a:pt x="21504" y="3600"/>
                  <a:pt x="21523" y="7200"/>
                  <a:pt x="21542" y="10800"/>
                </a:cubicBezTo>
                <a:cubicBezTo>
                  <a:pt x="21562" y="14400"/>
                  <a:pt x="21581" y="18000"/>
                  <a:pt x="21600" y="21600"/>
                </a:cubicBezTo>
                <a:lnTo>
                  <a:pt x="0" y="21458"/>
                </a:lnTo>
              </a:path>
            </a:pathLst>
          </a:custGeom>
          <a:ln w="63500">
            <a:solidFill>
              <a:srgbClr val="FF2600"/>
            </a:solidFill>
            <a:miter/>
            <a:headEnd type="triangle"/>
          </a:ln>
        </p:spPr>
        <p:txBody>
          <a:bodyPr tIns="45720" bIns="45720"/>
          <a:lstStyle/>
          <a:p>
            <a:endParaRPr sz="1600"/>
          </a:p>
        </p:txBody>
      </p:sp>
      <p:grpSp>
        <p:nvGrpSpPr>
          <p:cNvPr id="549" name="Group"/>
          <p:cNvGrpSpPr/>
          <p:nvPr/>
        </p:nvGrpSpPr>
        <p:grpSpPr>
          <a:xfrm>
            <a:off x="5461667" y="1441802"/>
            <a:ext cx="1024325" cy="738131"/>
            <a:chOff x="0" y="0"/>
            <a:chExt cx="2048648" cy="1476260"/>
          </a:xfrm>
        </p:grpSpPr>
        <p:sp>
          <p:nvSpPr>
            <p:cNvPr id="54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48" name="Client"/>
            <p:cNvSpPr txBox="1"/>
            <p:nvPr/>
          </p:nvSpPr>
          <p:spPr>
            <a:xfrm>
              <a:off x="72066" y="399575"/>
              <a:ext cx="1904516"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Client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Event Stream"/>
          <p:cNvSpPr txBox="1">
            <a:spLocks noGrp="1"/>
          </p:cNvSpPr>
          <p:nvPr>
            <p:ph type="ctrTitle"/>
          </p:nvPr>
        </p:nvSpPr>
        <p:spPr>
          <a:prstGeom prst="rect">
            <a:avLst/>
          </a:prstGeom>
        </p:spPr>
        <p:txBody>
          <a:bodyPr/>
          <a:lstStyle/>
          <a:p>
            <a:r>
              <a:t>Event Stream</a:t>
            </a:r>
          </a:p>
        </p:txBody>
      </p:sp>
      <p:sp>
        <p:nvSpPr>
          <p:cNvPr id="2" name="Subtitle 1">
            <a:extLst>
              <a:ext uri="{FF2B5EF4-FFF2-40B4-BE49-F238E27FC236}">
                <a16:creationId xmlns:a16="http://schemas.microsoft.com/office/drawing/2014/main" id="{242D53A8-BEE1-C052-2440-AE96C4098BD6}"/>
              </a:ext>
            </a:extLst>
          </p:cNvPr>
          <p:cNvSpPr>
            <a:spLocks noGrp="1"/>
          </p:cNvSpPr>
          <p:nvPr>
            <p:ph type="subTitle" idx="1"/>
          </p:nvPr>
        </p:nvSpPr>
        <p:spPr/>
        <p:txBody>
          <a:bodyPr/>
          <a:lstStyle/>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Line"/>
          <p:cNvSpPr/>
          <p:nvPr/>
        </p:nvSpPr>
        <p:spPr>
          <a:xfrm flipH="1">
            <a:off x="6720289" y="2872550"/>
            <a:ext cx="6428" cy="686817"/>
          </a:xfrm>
          <a:prstGeom prst="line">
            <a:avLst/>
          </a:prstGeom>
          <a:ln w="63500">
            <a:solidFill>
              <a:srgbClr val="000000"/>
            </a:solidFill>
            <a:miter/>
            <a:tailEnd type="triangle"/>
          </a:ln>
        </p:spPr>
        <p:txBody>
          <a:bodyPr tIns="45720" bIns="45720"/>
          <a:lstStyle/>
          <a:p>
            <a:endParaRPr sz="1600"/>
          </a:p>
        </p:txBody>
      </p:sp>
      <p:sp>
        <p:nvSpPr>
          <p:cNvPr id="556" name="Line"/>
          <p:cNvSpPr/>
          <p:nvPr/>
        </p:nvSpPr>
        <p:spPr>
          <a:xfrm flipV="1">
            <a:off x="5816906" y="2872551"/>
            <a:ext cx="1" cy="686816"/>
          </a:xfrm>
          <a:prstGeom prst="line">
            <a:avLst/>
          </a:prstGeom>
          <a:ln w="63500">
            <a:solidFill>
              <a:srgbClr val="000000"/>
            </a:solidFill>
            <a:miter/>
            <a:tailEnd type="triangle"/>
          </a:ln>
        </p:spPr>
        <p:txBody>
          <a:bodyPr tIns="45720" bIns="45720"/>
          <a:lstStyle/>
          <a:p>
            <a:endParaRPr sz="1600"/>
          </a:p>
        </p:txBody>
      </p:sp>
      <p:sp>
        <p:nvSpPr>
          <p:cNvPr id="557" name="Line"/>
          <p:cNvSpPr/>
          <p:nvPr/>
        </p:nvSpPr>
        <p:spPr>
          <a:xfrm flipV="1">
            <a:off x="5366035" y="2837410"/>
            <a:ext cx="1" cy="686817"/>
          </a:xfrm>
          <a:prstGeom prst="line">
            <a:avLst/>
          </a:prstGeom>
          <a:ln w="63500">
            <a:solidFill>
              <a:srgbClr val="000000"/>
            </a:solidFill>
            <a:miter/>
            <a:tailEnd type="triangle"/>
          </a:ln>
        </p:spPr>
        <p:txBody>
          <a:bodyPr tIns="45720" bIns="45720"/>
          <a:lstStyle/>
          <a:p>
            <a:endParaRPr sz="1600"/>
          </a:p>
        </p:txBody>
      </p:sp>
      <p:sp>
        <p:nvSpPr>
          <p:cNvPr id="558" name="Loosely Coupled"/>
          <p:cNvSpPr txBox="1">
            <a:spLocks noGrp="1"/>
          </p:cNvSpPr>
          <p:nvPr>
            <p:ph type="title"/>
          </p:nvPr>
        </p:nvSpPr>
        <p:spPr>
          <a:prstGeom prst="rect">
            <a:avLst/>
          </a:prstGeom>
        </p:spPr>
        <p:txBody>
          <a:bodyPr/>
          <a:lstStyle/>
          <a:p>
            <a:r>
              <a:t>Loosely Coupled</a:t>
            </a:r>
          </a:p>
        </p:txBody>
      </p:sp>
      <p:grpSp>
        <p:nvGrpSpPr>
          <p:cNvPr id="561" name="Group"/>
          <p:cNvGrpSpPr/>
          <p:nvPr/>
        </p:nvGrpSpPr>
        <p:grpSpPr>
          <a:xfrm>
            <a:off x="2466862" y="2126256"/>
            <a:ext cx="2115239" cy="738131"/>
            <a:chOff x="0" y="0"/>
            <a:chExt cx="4230476" cy="1476260"/>
          </a:xfrm>
        </p:grpSpPr>
        <p:sp>
          <p:nvSpPr>
            <p:cNvPr id="5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60"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564" name="Group"/>
          <p:cNvGrpSpPr/>
          <p:nvPr/>
        </p:nvGrpSpPr>
        <p:grpSpPr>
          <a:xfrm>
            <a:off x="5004414" y="2126256"/>
            <a:ext cx="2115239" cy="738131"/>
            <a:chOff x="0" y="0"/>
            <a:chExt cx="4230476" cy="1476260"/>
          </a:xfrm>
        </p:grpSpPr>
        <p:sp>
          <p:nvSpPr>
            <p:cNvPr id="56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63"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567" name="Group"/>
          <p:cNvGrpSpPr/>
          <p:nvPr/>
        </p:nvGrpSpPr>
        <p:grpSpPr>
          <a:xfrm>
            <a:off x="7541966" y="2126256"/>
            <a:ext cx="2115239" cy="738131"/>
            <a:chOff x="0" y="0"/>
            <a:chExt cx="4230476" cy="1476260"/>
          </a:xfrm>
        </p:grpSpPr>
        <p:sp>
          <p:nvSpPr>
            <p:cNvPr id="56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66"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570" name="Group"/>
          <p:cNvGrpSpPr/>
          <p:nvPr/>
        </p:nvGrpSpPr>
        <p:grpSpPr>
          <a:xfrm>
            <a:off x="2466862" y="4588525"/>
            <a:ext cx="2115239" cy="738131"/>
            <a:chOff x="0" y="0"/>
            <a:chExt cx="4230476" cy="1476260"/>
          </a:xfrm>
        </p:grpSpPr>
        <p:sp>
          <p:nvSpPr>
            <p:cNvPr id="56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69"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573" name="Group"/>
          <p:cNvGrpSpPr/>
          <p:nvPr/>
        </p:nvGrpSpPr>
        <p:grpSpPr>
          <a:xfrm>
            <a:off x="5004414" y="4588525"/>
            <a:ext cx="2115239" cy="738131"/>
            <a:chOff x="0" y="0"/>
            <a:chExt cx="4230476" cy="1476260"/>
          </a:xfrm>
        </p:grpSpPr>
        <p:sp>
          <p:nvSpPr>
            <p:cNvPr id="57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72"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576" name="Group"/>
          <p:cNvGrpSpPr/>
          <p:nvPr/>
        </p:nvGrpSpPr>
        <p:grpSpPr>
          <a:xfrm>
            <a:off x="7541966" y="4588525"/>
            <a:ext cx="2115239" cy="738131"/>
            <a:chOff x="0" y="0"/>
            <a:chExt cx="4230476" cy="1476260"/>
          </a:xfrm>
        </p:grpSpPr>
        <p:sp>
          <p:nvSpPr>
            <p:cNvPr id="57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75" name="Report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Reporting</a:t>
              </a:r>
            </a:p>
          </p:txBody>
        </p:sp>
      </p:grpSp>
      <p:sp>
        <p:nvSpPr>
          <p:cNvPr id="577" name="Line"/>
          <p:cNvSpPr/>
          <p:nvPr/>
        </p:nvSpPr>
        <p:spPr>
          <a:xfrm flipH="1">
            <a:off x="2688117" y="2872550"/>
            <a:ext cx="6427" cy="686817"/>
          </a:xfrm>
          <a:prstGeom prst="line">
            <a:avLst/>
          </a:prstGeom>
          <a:ln w="63500">
            <a:solidFill>
              <a:srgbClr val="000000"/>
            </a:solidFill>
            <a:miter/>
            <a:tailEnd type="triangle"/>
          </a:ln>
        </p:spPr>
        <p:txBody>
          <a:bodyPr tIns="45720" bIns="45720"/>
          <a:lstStyle/>
          <a:p>
            <a:endParaRPr sz="1600"/>
          </a:p>
        </p:txBody>
      </p:sp>
      <p:grpSp>
        <p:nvGrpSpPr>
          <p:cNvPr id="580" name="Group"/>
          <p:cNvGrpSpPr/>
          <p:nvPr/>
        </p:nvGrpSpPr>
        <p:grpSpPr>
          <a:xfrm>
            <a:off x="2466862" y="3535604"/>
            <a:ext cx="7190343" cy="338554"/>
            <a:chOff x="0" y="19587"/>
            <a:chExt cx="14380684" cy="677106"/>
          </a:xfrm>
        </p:grpSpPr>
        <p:sp>
          <p:nvSpPr>
            <p:cNvPr id="578"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579" name="Event Stream"/>
            <p:cNvSpPr txBox="1"/>
            <p:nvPr/>
          </p:nvSpPr>
          <p:spPr>
            <a:xfrm>
              <a:off x="28414" y="19587"/>
              <a:ext cx="14323856" cy="67710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Event Stream</a:t>
              </a:r>
            </a:p>
          </p:txBody>
        </p:sp>
      </p:grpSp>
      <p:grpSp>
        <p:nvGrpSpPr>
          <p:cNvPr id="583" name="Group"/>
          <p:cNvGrpSpPr/>
          <p:nvPr/>
        </p:nvGrpSpPr>
        <p:grpSpPr>
          <a:xfrm>
            <a:off x="2562441" y="3007503"/>
            <a:ext cx="264207" cy="264207"/>
            <a:chOff x="0" y="0"/>
            <a:chExt cx="528411" cy="528411"/>
          </a:xfrm>
        </p:grpSpPr>
        <p:sp>
          <p:nvSpPr>
            <p:cNvPr id="58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8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84" name="Line"/>
          <p:cNvSpPr/>
          <p:nvPr/>
        </p:nvSpPr>
        <p:spPr>
          <a:xfrm flipH="1">
            <a:off x="7941423" y="3862533"/>
            <a:ext cx="6428" cy="686817"/>
          </a:xfrm>
          <a:prstGeom prst="line">
            <a:avLst/>
          </a:prstGeom>
          <a:ln w="63500">
            <a:solidFill>
              <a:srgbClr val="000000"/>
            </a:solidFill>
            <a:miter/>
            <a:tailEnd type="triangle"/>
          </a:ln>
        </p:spPr>
        <p:txBody>
          <a:bodyPr tIns="45720" bIns="45720"/>
          <a:lstStyle/>
          <a:p>
            <a:endParaRPr sz="1600"/>
          </a:p>
        </p:txBody>
      </p:sp>
      <p:grpSp>
        <p:nvGrpSpPr>
          <p:cNvPr id="587" name="Group"/>
          <p:cNvGrpSpPr/>
          <p:nvPr/>
        </p:nvGrpSpPr>
        <p:grpSpPr>
          <a:xfrm>
            <a:off x="5671919" y="3119307"/>
            <a:ext cx="264207" cy="264207"/>
            <a:chOff x="0" y="0"/>
            <a:chExt cx="528411" cy="528411"/>
          </a:xfrm>
        </p:grpSpPr>
        <p:sp>
          <p:nvSpPr>
            <p:cNvPr id="58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8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88" name="Line"/>
          <p:cNvSpPr/>
          <p:nvPr/>
        </p:nvSpPr>
        <p:spPr>
          <a:xfrm flipH="1">
            <a:off x="7948867" y="2860412"/>
            <a:ext cx="6428" cy="686817"/>
          </a:xfrm>
          <a:prstGeom prst="line">
            <a:avLst/>
          </a:prstGeom>
          <a:ln w="63500">
            <a:solidFill>
              <a:srgbClr val="000000"/>
            </a:solidFill>
            <a:miter/>
            <a:tailEnd type="triangle"/>
          </a:ln>
        </p:spPr>
        <p:txBody>
          <a:bodyPr tIns="45720" bIns="45720"/>
          <a:lstStyle/>
          <a:p>
            <a:endParaRPr sz="1600"/>
          </a:p>
        </p:txBody>
      </p:sp>
      <p:grpSp>
        <p:nvGrpSpPr>
          <p:cNvPr id="591" name="Group"/>
          <p:cNvGrpSpPr/>
          <p:nvPr/>
        </p:nvGrpSpPr>
        <p:grpSpPr>
          <a:xfrm>
            <a:off x="7815747" y="3007503"/>
            <a:ext cx="264207" cy="264207"/>
            <a:chOff x="0" y="0"/>
            <a:chExt cx="528411" cy="528411"/>
          </a:xfrm>
        </p:grpSpPr>
        <p:sp>
          <p:nvSpPr>
            <p:cNvPr id="58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90"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594" name="Group"/>
          <p:cNvGrpSpPr/>
          <p:nvPr/>
        </p:nvGrpSpPr>
        <p:grpSpPr>
          <a:xfrm>
            <a:off x="5233932" y="3083855"/>
            <a:ext cx="264207" cy="264207"/>
            <a:chOff x="0" y="0"/>
            <a:chExt cx="528411" cy="528411"/>
          </a:xfrm>
        </p:grpSpPr>
        <p:sp>
          <p:nvSpPr>
            <p:cNvPr id="592"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9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597" name="Group"/>
          <p:cNvGrpSpPr/>
          <p:nvPr/>
        </p:nvGrpSpPr>
        <p:grpSpPr>
          <a:xfrm>
            <a:off x="7809320" y="4005949"/>
            <a:ext cx="264207" cy="264207"/>
            <a:chOff x="0" y="0"/>
            <a:chExt cx="528411" cy="528411"/>
          </a:xfrm>
        </p:grpSpPr>
        <p:sp>
          <p:nvSpPr>
            <p:cNvPr id="59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59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98" name="Line"/>
          <p:cNvSpPr/>
          <p:nvPr/>
        </p:nvSpPr>
        <p:spPr>
          <a:xfrm flipH="1">
            <a:off x="6040912" y="3876052"/>
            <a:ext cx="6428" cy="686817"/>
          </a:xfrm>
          <a:prstGeom prst="line">
            <a:avLst/>
          </a:prstGeom>
          <a:ln w="63500">
            <a:solidFill>
              <a:srgbClr val="000000"/>
            </a:solidFill>
            <a:miter/>
            <a:tailEnd type="triangle"/>
          </a:ln>
        </p:spPr>
        <p:txBody>
          <a:bodyPr tIns="45720" bIns="45720"/>
          <a:lstStyle/>
          <a:p>
            <a:endParaRPr sz="1600"/>
          </a:p>
        </p:txBody>
      </p:sp>
      <p:grpSp>
        <p:nvGrpSpPr>
          <p:cNvPr id="601" name="Group"/>
          <p:cNvGrpSpPr/>
          <p:nvPr/>
        </p:nvGrpSpPr>
        <p:grpSpPr>
          <a:xfrm>
            <a:off x="5929210" y="4033290"/>
            <a:ext cx="264207" cy="264207"/>
            <a:chOff x="0" y="0"/>
            <a:chExt cx="528411" cy="528411"/>
          </a:xfrm>
        </p:grpSpPr>
        <p:sp>
          <p:nvSpPr>
            <p:cNvPr id="59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00"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02" name="Line"/>
          <p:cNvSpPr/>
          <p:nvPr/>
        </p:nvSpPr>
        <p:spPr>
          <a:xfrm flipH="1">
            <a:off x="3518054" y="3877690"/>
            <a:ext cx="6428" cy="686817"/>
          </a:xfrm>
          <a:prstGeom prst="line">
            <a:avLst/>
          </a:prstGeom>
          <a:ln w="63500">
            <a:solidFill>
              <a:srgbClr val="000000"/>
            </a:solidFill>
            <a:miter/>
            <a:tailEnd type="triangle"/>
          </a:ln>
        </p:spPr>
        <p:txBody>
          <a:bodyPr tIns="45720" bIns="45720"/>
          <a:lstStyle/>
          <a:p>
            <a:endParaRPr sz="1600"/>
          </a:p>
        </p:txBody>
      </p:sp>
      <p:grpSp>
        <p:nvGrpSpPr>
          <p:cNvPr id="605" name="Group"/>
          <p:cNvGrpSpPr/>
          <p:nvPr/>
        </p:nvGrpSpPr>
        <p:grpSpPr>
          <a:xfrm>
            <a:off x="6595955" y="3031457"/>
            <a:ext cx="264207" cy="264207"/>
            <a:chOff x="0" y="0"/>
            <a:chExt cx="528411" cy="528411"/>
          </a:xfrm>
        </p:grpSpPr>
        <p:sp>
          <p:nvSpPr>
            <p:cNvPr id="60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04"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08" name="Group"/>
          <p:cNvGrpSpPr/>
          <p:nvPr/>
        </p:nvGrpSpPr>
        <p:grpSpPr>
          <a:xfrm>
            <a:off x="3392378" y="4061033"/>
            <a:ext cx="264207" cy="264207"/>
            <a:chOff x="0" y="0"/>
            <a:chExt cx="528411" cy="528411"/>
          </a:xfrm>
        </p:grpSpPr>
        <p:sp>
          <p:nvSpPr>
            <p:cNvPr id="606"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07"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09" name="Line"/>
          <p:cNvSpPr/>
          <p:nvPr/>
        </p:nvSpPr>
        <p:spPr>
          <a:xfrm flipV="1">
            <a:off x="8599585" y="2860412"/>
            <a:ext cx="1" cy="686816"/>
          </a:xfrm>
          <a:prstGeom prst="line">
            <a:avLst/>
          </a:prstGeom>
          <a:ln w="63500">
            <a:solidFill>
              <a:srgbClr val="000000"/>
            </a:solidFill>
            <a:miter/>
            <a:tailEnd type="triangle"/>
          </a:ln>
        </p:spPr>
        <p:txBody>
          <a:bodyPr tIns="45720" bIns="45720"/>
          <a:lstStyle/>
          <a:p>
            <a:endParaRPr sz="1600"/>
          </a:p>
        </p:txBody>
      </p:sp>
      <p:sp>
        <p:nvSpPr>
          <p:cNvPr id="610" name="Line"/>
          <p:cNvSpPr/>
          <p:nvPr/>
        </p:nvSpPr>
        <p:spPr>
          <a:xfrm flipH="1">
            <a:off x="9259416" y="2860411"/>
            <a:ext cx="6428" cy="686817"/>
          </a:xfrm>
          <a:prstGeom prst="line">
            <a:avLst/>
          </a:prstGeom>
          <a:ln w="63500">
            <a:solidFill>
              <a:srgbClr val="000000"/>
            </a:solidFill>
            <a:miter/>
            <a:tailEnd type="triangle"/>
          </a:ln>
        </p:spPr>
        <p:txBody>
          <a:bodyPr tIns="45720" bIns="45720"/>
          <a:lstStyle/>
          <a:p>
            <a:endParaRPr sz="1600"/>
          </a:p>
        </p:txBody>
      </p:sp>
      <p:sp>
        <p:nvSpPr>
          <p:cNvPr id="611" name="Line"/>
          <p:cNvSpPr/>
          <p:nvPr/>
        </p:nvSpPr>
        <p:spPr>
          <a:xfrm flipV="1">
            <a:off x="9281452" y="3862533"/>
            <a:ext cx="1" cy="686816"/>
          </a:xfrm>
          <a:prstGeom prst="line">
            <a:avLst/>
          </a:prstGeom>
          <a:ln w="63500">
            <a:solidFill>
              <a:srgbClr val="000000"/>
            </a:solidFill>
            <a:miter/>
            <a:tailEnd type="triangle"/>
          </a:ln>
        </p:spPr>
        <p:txBody>
          <a:bodyPr tIns="45720" bIns="45720"/>
          <a:lstStyle/>
          <a:p>
            <a:endParaRPr sz="1600"/>
          </a:p>
        </p:txBody>
      </p:sp>
      <p:grpSp>
        <p:nvGrpSpPr>
          <p:cNvPr id="614" name="Group"/>
          <p:cNvGrpSpPr/>
          <p:nvPr/>
        </p:nvGrpSpPr>
        <p:grpSpPr>
          <a:xfrm>
            <a:off x="8483021" y="3122411"/>
            <a:ext cx="264207" cy="264207"/>
            <a:chOff x="0" y="0"/>
            <a:chExt cx="528411" cy="528411"/>
          </a:xfrm>
        </p:grpSpPr>
        <p:sp>
          <p:nvSpPr>
            <p:cNvPr id="612"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1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17" name="Group"/>
          <p:cNvGrpSpPr/>
          <p:nvPr/>
        </p:nvGrpSpPr>
        <p:grpSpPr>
          <a:xfrm>
            <a:off x="9154164" y="3031457"/>
            <a:ext cx="264207" cy="264207"/>
            <a:chOff x="0" y="0"/>
            <a:chExt cx="528411" cy="528411"/>
          </a:xfrm>
        </p:grpSpPr>
        <p:sp>
          <p:nvSpPr>
            <p:cNvPr id="61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1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20" name="Group"/>
          <p:cNvGrpSpPr/>
          <p:nvPr/>
        </p:nvGrpSpPr>
        <p:grpSpPr>
          <a:xfrm>
            <a:off x="9133740" y="4165393"/>
            <a:ext cx="264207" cy="264207"/>
            <a:chOff x="0" y="0"/>
            <a:chExt cx="528411" cy="528411"/>
          </a:xfrm>
        </p:grpSpPr>
        <p:sp>
          <p:nvSpPr>
            <p:cNvPr id="618"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19"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21" name="Line"/>
          <p:cNvSpPr/>
          <p:nvPr/>
        </p:nvSpPr>
        <p:spPr>
          <a:xfrm flipV="1">
            <a:off x="4190749" y="2872551"/>
            <a:ext cx="1" cy="686816"/>
          </a:xfrm>
          <a:prstGeom prst="line">
            <a:avLst/>
          </a:prstGeom>
          <a:ln w="63500">
            <a:solidFill>
              <a:srgbClr val="000000"/>
            </a:solidFill>
            <a:miter/>
            <a:tailEnd type="triangle"/>
          </a:ln>
        </p:spPr>
        <p:txBody>
          <a:bodyPr tIns="45720" bIns="45720"/>
          <a:lstStyle/>
          <a:p>
            <a:endParaRPr sz="1600"/>
          </a:p>
        </p:txBody>
      </p:sp>
      <p:grpSp>
        <p:nvGrpSpPr>
          <p:cNvPr id="624" name="Group"/>
          <p:cNvGrpSpPr/>
          <p:nvPr/>
        </p:nvGrpSpPr>
        <p:grpSpPr>
          <a:xfrm>
            <a:off x="4043037" y="3175411"/>
            <a:ext cx="264207" cy="264207"/>
            <a:chOff x="0" y="0"/>
            <a:chExt cx="528411" cy="528411"/>
          </a:xfrm>
        </p:grpSpPr>
        <p:sp>
          <p:nvSpPr>
            <p:cNvPr id="622"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2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Line"/>
          <p:cNvSpPr/>
          <p:nvPr/>
        </p:nvSpPr>
        <p:spPr>
          <a:xfrm flipH="1">
            <a:off x="6720289" y="2872550"/>
            <a:ext cx="6428" cy="686817"/>
          </a:xfrm>
          <a:prstGeom prst="line">
            <a:avLst/>
          </a:prstGeom>
          <a:ln w="63500">
            <a:solidFill>
              <a:srgbClr val="000000"/>
            </a:solidFill>
            <a:miter/>
            <a:tailEnd type="triangle"/>
          </a:ln>
        </p:spPr>
        <p:txBody>
          <a:bodyPr tIns="45720" bIns="45720"/>
          <a:lstStyle/>
          <a:p>
            <a:endParaRPr sz="1600"/>
          </a:p>
        </p:txBody>
      </p:sp>
      <p:sp>
        <p:nvSpPr>
          <p:cNvPr id="628" name="Line"/>
          <p:cNvSpPr/>
          <p:nvPr/>
        </p:nvSpPr>
        <p:spPr>
          <a:xfrm flipV="1">
            <a:off x="5816906" y="2872551"/>
            <a:ext cx="1" cy="686816"/>
          </a:xfrm>
          <a:prstGeom prst="line">
            <a:avLst/>
          </a:prstGeom>
          <a:ln w="63500">
            <a:solidFill>
              <a:srgbClr val="000000"/>
            </a:solidFill>
            <a:miter/>
            <a:tailEnd type="triangle"/>
          </a:ln>
        </p:spPr>
        <p:txBody>
          <a:bodyPr tIns="45720" bIns="45720"/>
          <a:lstStyle/>
          <a:p>
            <a:endParaRPr sz="1600"/>
          </a:p>
        </p:txBody>
      </p:sp>
      <p:sp>
        <p:nvSpPr>
          <p:cNvPr id="629" name="Line"/>
          <p:cNvSpPr/>
          <p:nvPr/>
        </p:nvSpPr>
        <p:spPr>
          <a:xfrm flipV="1">
            <a:off x="5366035" y="2837410"/>
            <a:ext cx="1" cy="686817"/>
          </a:xfrm>
          <a:prstGeom prst="line">
            <a:avLst/>
          </a:prstGeom>
          <a:ln w="63500">
            <a:solidFill>
              <a:srgbClr val="000000"/>
            </a:solidFill>
            <a:miter/>
            <a:tailEnd type="triangle"/>
          </a:ln>
        </p:spPr>
        <p:txBody>
          <a:bodyPr tIns="45720" bIns="45720"/>
          <a:lstStyle/>
          <a:p>
            <a:endParaRPr sz="1600"/>
          </a:p>
        </p:txBody>
      </p:sp>
      <p:sp>
        <p:nvSpPr>
          <p:cNvPr id="630" name="Easy to Integrate New Systems"/>
          <p:cNvSpPr txBox="1">
            <a:spLocks noGrp="1"/>
          </p:cNvSpPr>
          <p:nvPr>
            <p:ph type="title"/>
          </p:nvPr>
        </p:nvSpPr>
        <p:spPr>
          <a:prstGeom prst="rect">
            <a:avLst/>
          </a:prstGeom>
        </p:spPr>
        <p:txBody>
          <a:bodyPr/>
          <a:lstStyle/>
          <a:p>
            <a:r>
              <a:t>Easy to Integrate New Systems</a:t>
            </a:r>
          </a:p>
        </p:txBody>
      </p:sp>
      <p:grpSp>
        <p:nvGrpSpPr>
          <p:cNvPr id="633" name="Group"/>
          <p:cNvGrpSpPr/>
          <p:nvPr/>
        </p:nvGrpSpPr>
        <p:grpSpPr>
          <a:xfrm>
            <a:off x="2466862" y="2126256"/>
            <a:ext cx="2115239" cy="738131"/>
            <a:chOff x="0" y="0"/>
            <a:chExt cx="4230476" cy="1476260"/>
          </a:xfrm>
        </p:grpSpPr>
        <p:sp>
          <p:nvSpPr>
            <p:cNvPr id="63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32"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636" name="Group"/>
          <p:cNvGrpSpPr/>
          <p:nvPr/>
        </p:nvGrpSpPr>
        <p:grpSpPr>
          <a:xfrm>
            <a:off x="5004414" y="2126256"/>
            <a:ext cx="2115239" cy="738131"/>
            <a:chOff x="0" y="0"/>
            <a:chExt cx="4230476" cy="1476260"/>
          </a:xfrm>
        </p:grpSpPr>
        <p:sp>
          <p:nvSpPr>
            <p:cNvPr id="63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35"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639" name="Group"/>
          <p:cNvGrpSpPr/>
          <p:nvPr/>
        </p:nvGrpSpPr>
        <p:grpSpPr>
          <a:xfrm>
            <a:off x="7541966" y="2126256"/>
            <a:ext cx="2115239" cy="738131"/>
            <a:chOff x="0" y="0"/>
            <a:chExt cx="4230476" cy="1476260"/>
          </a:xfrm>
        </p:grpSpPr>
        <p:sp>
          <p:nvSpPr>
            <p:cNvPr id="63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38"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642" name="Group"/>
          <p:cNvGrpSpPr/>
          <p:nvPr/>
        </p:nvGrpSpPr>
        <p:grpSpPr>
          <a:xfrm>
            <a:off x="2466862" y="4588525"/>
            <a:ext cx="2115239" cy="738131"/>
            <a:chOff x="0" y="0"/>
            <a:chExt cx="4230476" cy="1476260"/>
          </a:xfrm>
        </p:grpSpPr>
        <p:sp>
          <p:nvSpPr>
            <p:cNvPr id="64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41"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645" name="Group"/>
          <p:cNvGrpSpPr/>
          <p:nvPr/>
        </p:nvGrpSpPr>
        <p:grpSpPr>
          <a:xfrm>
            <a:off x="5004414" y="4588525"/>
            <a:ext cx="2115239" cy="738131"/>
            <a:chOff x="0" y="0"/>
            <a:chExt cx="4230476" cy="1476260"/>
          </a:xfrm>
        </p:grpSpPr>
        <p:sp>
          <p:nvSpPr>
            <p:cNvPr id="64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44"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648" name="Group"/>
          <p:cNvGrpSpPr/>
          <p:nvPr/>
        </p:nvGrpSpPr>
        <p:grpSpPr>
          <a:xfrm>
            <a:off x="7541966" y="4588525"/>
            <a:ext cx="2115239" cy="738131"/>
            <a:chOff x="0" y="0"/>
            <a:chExt cx="4230476" cy="1476260"/>
          </a:xfrm>
        </p:grpSpPr>
        <p:sp>
          <p:nvSpPr>
            <p:cNvPr id="64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47" name="Report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Reporting</a:t>
              </a:r>
            </a:p>
          </p:txBody>
        </p:sp>
      </p:grpSp>
      <p:sp>
        <p:nvSpPr>
          <p:cNvPr id="649" name="Line"/>
          <p:cNvSpPr/>
          <p:nvPr/>
        </p:nvSpPr>
        <p:spPr>
          <a:xfrm flipH="1">
            <a:off x="2688117" y="2872550"/>
            <a:ext cx="6427" cy="686817"/>
          </a:xfrm>
          <a:prstGeom prst="line">
            <a:avLst/>
          </a:prstGeom>
          <a:ln w="63500">
            <a:solidFill>
              <a:srgbClr val="000000"/>
            </a:solidFill>
            <a:miter/>
            <a:tailEnd type="triangle"/>
          </a:ln>
        </p:spPr>
        <p:txBody>
          <a:bodyPr tIns="45720" bIns="45720"/>
          <a:lstStyle/>
          <a:p>
            <a:endParaRPr sz="1600"/>
          </a:p>
        </p:txBody>
      </p:sp>
      <p:grpSp>
        <p:nvGrpSpPr>
          <p:cNvPr id="652" name="Group"/>
          <p:cNvGrpSpPr/>
          <p:nvPr/>
        </p:nvGrpSpPr>
        <p:grpSpPr>
          <a:xfrm>
            <a:off x="2466862" y="3535604"/>
            <a:ext cx="7190343" cy="338554"/>
            <a:chOff x="0" y="19587"/>
            <a:chExt cx="14380684" cy="677106"/>
          </a:xfrm>
        </p:grpSpPr>
        <p:sp>
          <p:nvSpPr>
            <p:cNvPr id="65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51" name="Event Stream"/>
            <p:cNvSpPr txBox="1"/>
            <p:nvPr/>
          </p:nvSpPr>
          <p:spPr>
            <a:xfrm>
              <a:off x="28414" y="19587"/>
              <a:ext cx="14323856" cy="67710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Event Stream</a:t>
              </a:r>
            </a:p>
          </p:txBody>
        </p:sp>
      </p:grpSp>
      <p:grpSp>
        <p:nvGrpSpPr>
          <p:cNvPr id="655" name="Group"/>
          <p:cNvGrpSpPr/>
          <p:nvPr/>
        </p:nvGrpSpPr>
        <p:grpSpPr>
          <a:xfrm>
            <a:off x="2562441" y="3007503"/>
            <a:ext cx="264207" cy="264207"/>
            <a:chOff x="0" y="0"/>
            <a:chExt cx="528411" cy="528411"/>
          </a:xfrm>
        </p:grpSpPr>
        <p:sp>
          <p:nvSpPr>
            <p:cNvPr id="65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5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56" name="Line"/>
          <p:cNvSpPr/>
          <p:nvPr/>
        </p:nvSpPr>
        <p:spPr>
          <a:xfrm flipH="1">
            <a:off x="7941423" y="3862533"/>
            <a:ext cx="6428" cy="686817"/>
          </a:xfrm>
          <a:prstGeom prst="line">
            <a:avLst/>
          </a:prstGeom>
          <a:ln w="63500">
            <a:solidFill>
              <a:srgbClr val="000000"/>
            </a:solidFill>
            <a:miter/>
            <a:tailEnd type="triangle"/>
          </a:ln>
        </p:spPr>
        <p:txBody>
          <a:bodyPr tIns="45720" bIns="45720"/>
          <a:lstStyle/>
          <a:p>
            <a:endParaRPr sz="1600"/>
          </a:p>
        </p:txBody>
      </p:sp>
      <p:grpSp>
        <p:nvGrpSpPr>
          <p:cNvPr id="659" name="Group"/>
          <p:cNvGrpSpPr/>
          <p:nvPr/>
        </p:nvGrpSpPr>
        <p:grpSpPr>
          <a:xfrm>
            <a:off x="5671919" y="3119307"/>
            <a:ext cx="264207" cy="264207"/>
            <a:chOff x="0" y="0"/>
            <a:chExt cx="528411" cy="528411"/>
          </a:xfrm>
        </p:grpSpPr>
        <p:sp>
          <p:nvSpPr>
            <p:cNvPr id="65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5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60" name="Line"/>
          <p:cNvSpPr/>
          <p:nvPr/>
        </p:nvSpPr>
        <p:spPr>
          <a:xfrm flipH="1">
            <a:off x="7948867" y="2860412"/>
            <a:ext cx="6428" cy="686817"/>
          </a:xfrm>
          <a:prstGeom prst="line">
            <a:avLst/>
          </a:prstGeom>
          <a:ln w="63500">
            <a:solidFill>
              <a:srgbClr val="000000"/>
            </a:solidFill>
            <a:miter/>
            <a:tailEnd type="triangle"/>
          </a:ln>
        </p:spPr>
        <p:txBody>
          <a:bodyPr tIns="45720" bIns="45720"/>
          <a:lstStyle/>
          <a:p>
            <a:endParaRPr sz="1600"/>
          </a:p>
        </p:txBody>
      </p:sp>
      <p:grpSp>
        <p:nvGrpSpPr>
          <p:cNvPr id="663" name="Group"/>
          <p:cNvGrpSpPr/>
          <p:nvPr/>
        </p:nvGrpSpPr>
        <p:grpSpPr>
          <a:xfrm>
            <a:off x="7815747" y="3007503"/>
            <a:ext cx="264207" cy="264207"/>
            <a:chOff x="0" y="0"/>
            <a:chExt cx="528411" cy="528411"/>
          </a:xfrm>
        </p:grpSpPr>
        <p:sp>
          <p:nvSpPr>
            <p:cNvPr id="66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6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66" name="Group"/>
          <p:cNvGrpSpPr/>
          <p:nvPr/>
        </p:nvGrpSpPr>
        <p:grpSpPr>
          <a:xfrm>
            <a:off x="5233932" y="3083855"/>
            <a:ext cx="264207" cy="264207"/>
            <a:chOff x="0" y="0"/>
            <a:chExt cx="528411" cy="528411"/>
          </a:xfrm>
        </p:grpSpPr>
        <p:sp>
          <p:nvSpPr>
            <p:cNvPr id="66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6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69" name="Group"/>
          <p:cNvGrpSpPr/>
          <p:nvPr/>
        </p:nvGrpSpPr>
        <p:grpSpPr>
          <a:xfrm>
            <a:off x="7809320" y="4005949"/>
            <a:ext cx="264207" cy="264207"/>
            <a:chOff x="0" y="0"/>
            <a:chExt cx="528411" cy="528411"/>
          </a:xfrm>
        </p:grpSpPr>
        <p:sp>
          <p:nvSpPr>
            <p:cNvPr id="66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6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70" name="Line"/>
          <p:cNvSpPr/>
          <p:nvPr/>
        </p:nvSpPr>
        <p:spPr>
          <a:xfrm flipH="1">
            <a:off x="6040912" y="3876052"/>
            <a:ext cx="6428" cy="686817"/>
          </a:xfrm>
          <a:prstGeom prst="line">
            <a:avLst/>
          </a:prstGeom>
          <a:ln w="63500">
            <a:solidFill>
              <a:srgbClr val="000000"/>
            </a:solidFill>
            <a:miter/>
            <a:tailEnd type="triangle"/>
          </a:ln>
        </p:spPr>
        <p:txBody>
          <a:bodyPr tIns="45720" bIns="45720"/>
          <a:lstStyle/>
          <a:p>
            <a:endParaRPr sz="1600"/>
          </a:p>
        </p:txBody>
      </p:sp>
      <p:grpSp>
        <p:nvGrpSpPr>
          <p:cNvPr id="673" name="Group"/>
          <p:cNvGrpSpPr/>
          <p:nvPr/>
        </p:nvGrpSpPr>
        <p:grpSpPr>
          <a:xfrm>
            <a:off x="5929210" y="4033290"/>
            <a:ext cx="264207" cy="264207"/>
            <a:chOff x="0" y="0"/>
            <a:chExt cx="528411" cy="528411"/>
          </a:xfrm>
        </p:grpSpPr>
        <p:sp>
          <p:nvSpPr>
            <p:cNvPr id="67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7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74" name="Line"/>
          <p:cNvSpPr/>
          <p:nvPr/>
        </p:nvSpPr>
        <p:spPr>
          <a:xfrm flipH="1">
            <a:off x="3518054" y="3877690"/>
            <a:ext cx="6428" cy="686817"/>
          </a:xfrm>
          <a:prstGeom prst="line">
            <a:avLst/>
          </a:prstGeom>
          <a:ln w="63500">
            <a:solidFill>
              <a:srgbClr val="000000"/>
            </a:solidFill>
            <a:miter/>
            <a:tailEnd type="triangle"/>
          </a:ln>
        </p:spPr>
        <p:txBody>
          <a:bodyPr tIns="45720" bIns="45720"/>
          <a:lstStyle/>
          <a:p>
            <a:endParaRPr sz="1600"/>
          </a:p>
        </p:txBody>
      </p:sp>
      <p:grpSp>
        <p:nvGrpSpPr>
          <p:cNvPr id="677" name="Group"/>
          <p:cNvGrpSpPr/>
          <p:nvPr/>
        </p:nvGrpSpPr>
        <p:grpSpPr>
          <a:xfrm>
            <a:off x="6595955" y="3031457"/>
            <a:ext cx="264207" cy="264207"/>
            <a:chOff x="0" y="0"/>
            <a:chExt cx="528411" cy="528411"/>
          </a:xfrm>
        </p:grpSpPr>
        <p:sp>
          <p:nvSpPr>
            <p:cNvPr id="67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76"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80" name="Group"/>
          <p:cNvGrpSpPr/>
          <p:nvPr/>
        </p:nvGrpSpPr>
        <p:grpSpPr>
          <a:xfrm>
            <a:off x="3392378" y="4061033"/>
            <a:ext cx="264207" cy="264207"/>
            <a:chOff x="0" y="0"/>
            <a:chExt cx="528411" cy="528411"/>
          </a:xfrm>
        </p:grpSpPr>
        <p:sp>
          <p:nvSpPr>
            <p:cNvPr id="678"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79"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81" name="Line"/>
          <p:cNvSpPr/>
          <p:nvPr/>
        </p:nvSpPr>
        <p:spPr>
          <a:xfrm flipV="1">
            <a:off x="8599585" y="2860412"/>
            <a:ext cx="1" cy="686816"/>
          </a:xfrm>
          <a:prstGeom prst="line">
            <a:avLst/>
          </a:prstGeom>
          <a:ln w="63500">
            <a:solidFill>
              <a:srgbClr val="000000"/>
            </a:solidFill>
            <a:miter/>
            <a:tailEnd type="triangle"/>
          </a:ln>
        </p:spPr>
        <p:txBody>
          <a:bodyPr tIns="45720" bIns="45720"/>
          <a:lstStyle/>
          <a:p>
            <a:endParaRPr sz="1600"/>
          </a:p>
        </p:txBody>
      </p:sp>
      <p:sp>
        <p:nvSpPr>
          <p:cNvPr id="682" name="Line"/>
          <p:cNvSpPr/>
          <p:nvPr/>
        </p:nvSpPr>
        <p:spPr>
          <a:xfrm flipH="1">
            <a:off x="9259416" y="2860411"/>
            <a:ext cx="6428" cy="686817"/>
          </a:xfrm>
          <a:prstGeom prst="line">
            <a:avLst/>
          </a:prstGeom>
          <a:ln w="63500">
            <a:solidFill>
              <a:srgbClr val="000000"/>
            </a:solidFill>
            <a:miter/>
            <a:tailEnd type="triangle"/>
          </a:ln>
        </p:spPr>
        <p:txBody>
          <a:bodyPr tIns="45720" bIns="45720"/>
          <a:lstStyle/>
          <a:p>
            <a:endParaRPr sz="1600"/>
          </a:p>
        </p:txBody>
      </p:sp>
      <p:sp>
        <p:nvSpPr>
          <p:cNvPr id="683" name="Line"/>
          <p:cNvSpPr/>
          <p:nvPr/>
        </p:nvSpPr>
        <p:spPr>
          <a:xfrm flipV="1">
            <a:off x="9281452" y="3862533"/>
            <a:ext cx="1" cy="686816"/>
          </a:xfrm>
          <a:prstGeom prst="line">
            <a:avLst/>
          </a:prstGeom>
          <a:ln w="63500">
            <a:solidFill>
              <a:srgbClr val="000000"/>
            </a:solidFill>
            <a:miter/>
            <a:tailEnd type="triangle"/>
          </a:ln>
        </p:spPr>
        <p:txBody>
          <a:bodyPr tIns="45720" bIns="45720"/>
          <a:lstStyle/>
          <a:p>
            <a:endParaRPr sz="1600"/>
          </a:p>
        </p:txBody>
      </p:sp>
      <p:grpSp>
        <p:nvGrpSpPr>
          <p:cNvPr id="686" name="Group"/>
          <p:cNvGrpSpPr/>
          <p:nvPr/>
        </p:nvGrpSpPr>
        <p:grpSpPr>
          <a:xfrm>
            <a:off x="8483021" y="3122411"/>
            <a:ext cx="264207" cy="264207"/>
            <a:chOff x="0" y="0"/>
            <a:chExt cx="528411" cy="528411"/>
          </a:xfrm>
        </p:grpSpPr>
        <p:sp>
          <p:nvSpPr>
            <p:cNvPr id="68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8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89" name="Group"/>
          <p:cNvGrpSpPr/>
          <p:nvPr/>
        </p:nvGrpSpPr>
        <p:grpSpPr>
          <a:xfrm>
            <a:off x="9154164" y="3031457"/>
            <a:ext cx="264207" cy="264207"/>
            <a:chOff x="0" y="0"/>
            <a:chExt cx="528411" cy="528411"/>
          </a:xfrm>
        </p:grpSpPr>
        <p:sp>
          <p:nvSpPr>
            <p:cNvPr id="68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8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92" name="Group"/>
          <p:cNvGrpSpPr/>
          <p:nvPr/>
        </p:nvGrpSpPr>
        <p:grpSpPr>
          <a:xfrm>
            <a:off x="9133740" y="4165393"/>
            <a:ext cx="264207" cy="264207"/>
            <a:chOff x="0" y="0"/>
            <a:chExt cx="528411" cy="528411"/>
          </a:xfrm>
        </p:grpSpPr>
        <p:sp>
          <p:nvSpPr>
            <p:cNvPr id="690"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91"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93" name="Line"/>
          <p:cNvSpPr/>
          <p:nvPr/>
        </p:nvSpPr>
        <p:spPr>
          <a:xfrm flipV="1">
            <a:off x="4190749" y="2872551"/>
            <a:ext cx="1" cy="686816"/>
          </a:xfrm>
          <a:prstGeom prst="line">
            <a:avLst/>
          </a:prstGeom>
          <a:ln w="63500">
            <a:solidFill>
              <a:srgbClr val="000000"/>
            </a:solidFill>
            <a:miter/>
            <a:tailEnd type="triangle"/>
          </a:ln>
        </p:spPr>
        <p:txBody>
          <a:bodyPr tIns="45720" bIns="45720"/>
          <a:lstStyle/>
          <a:p>
            <a:endParaRPr sz="1600"/>
          </a:p>
        </p:txBody>
      </p:sp>
      <p:grpSp>
        <p:nvGrpSpPr>
          <p:cNvPr id="696" name="Group"/>
          <p:cNvGrpSpPr/>
          <p:nvPr/>
        </p:nvGrpSpPr>
        <p:grpSpPr>
          <a:xfrm>
            <a:off x="4043037" y="3175411"/>
            <a:ext cx="264207" cy="264207"/>
            <a:chOff x="0" y="0"/>
            <a:chExt cx="528411" cy="528411"/>
          </a:xfrm>
        </p:grpSpPr>
        <p:sp>
          <p:nvSpPr>
            <p:cNvPr id="69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69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99" name="Group"/>
          <p:cNvGrpSpPr/>
          <p:nvPr/>
        </p:nvGrpSpPr>
        <p:grpSpPr>
          <a:xfrm>
            <a:off x="6311647" y="5719073"/>
            <a:ext cx="2115239" cy="738131"/>
            <a:chOff x="0" y="0"/>
            <a:chExt cx="4230476" cy="1476260"/>
          </a:xfrm>
        </p:grpSpPr>
        <p:sp>
          <p:nvSpPr>
            <p:cNvPr id="697" name="Rounded Rectangle"/>
            <p:cNvSpPr/>
            <p:nvPr/>
          </p:nvSpPr>
          <p:spPr>
            <a:xfrm>
              <a:off x="0" y="0"/>
              <a:ext cx="4230476" cy="1476260"/>
            </a:xfrm>
            <a:prstGeom prst="roundRect">
              <a:avLst>
                <a:gd name="adj" fmla="val 16667"/>
              </a:avLst>
            </a:prstGeom>
            <a:solidFill>
              <a:srgbClr val="C0000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698" name="New System"/>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New System</a:t>
              </a:r>
            </a:p>
          </p:txBody>
        </p:sp>
      </p:grpSp>
      <p:sp>
        <p:nvSpPr>
          <p:cNvPr id="700" name="Line"/>
          <p:cNvSpPr/>
          <p:nvPr/>
        </p:nvSpPr>
        <p:spPr>
          <a:xfrm flipH="1">
            <a:off x="7369266" y="3863550"/>
            <a:ext cx="10042" cy="1855524"/>
          </a:xfrm>
          <a:prstGeom prst="line">
            <a:avLst/>
          </a:prstGeom>
          <a:ln w="63500">
            <a:solidFill>
              <a:srgbClr val="000000"/>
            </a:solidFill>
            <a:miter/>
            <a:tailEnd type="triangle"/>
          </a:ln>
        </p:spPr>
        <p:txBody>
          <a:bodyPr tIns="45720" bIns="45720"/>
          <a:lstStyle/>
          <a:p>
            <a:endParaRPr sz="1600"/>
          </a:p>
        </p:txBody>
      </p:sp>
      <p:grpSp>
        <p:nvGrpSpPr>
          <p:cNvPr id="703" name="Group"/>
          <p:cNvGrpSpPr/>
          <p:nvPr/>
        </p:nvGrpSpPr>
        <p:grpSpPr>
          <a:xfrm>
            <a:off x="7247204" y="4520528"/>
            <a:ext cx="264207" cy="264207"/>
            <a:chOff x="0" y="0"/>
            <a:chExt cx="528411" cy="528411"/>
          </a:xfrm>
        </p:grpSpPr>
        <p:sp>
          <p:nvSpPr>
            <p:cNvPr id="70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0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0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animBg="1" advAuto="0"/>
      <p:bldP spid="700" grpId="0" animBg="1" advAuto="0"/>
      <p:bldP spid="703"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0" name="Group"/>
          <p:cNvGrpSpPr/>
          <p:nvPr/>
        </p:nvGrpSpPr>
        <p:grpSpPr>
          <a:xfrm>
            <a:off x="8034265" y="1449710"/>
            <a:ext cx="2115239" cy="738131"/>
            <a:chOff x="0" y="0"/>
            <a:chExt cx="4230476" cy="1476260"/>
          </a:xfrm>
        </p:grpSpPr>
        <p:sp>
          <p:nvSpPr>
            <p:cNvPr id="7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09"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713" name="Group"/>
          <p:cNvGrpSpPr/>
          <p:nvPr/>
        </p:nvGrpSpPr>
        <p:grpSpPr>
          <a:xfrm>
            <a:off x="7863921" y="1650006"/>
            <a:ext cx="2115239" cy="738131"/>
            <a:chOff x="0" y="0"/>
            <a:chExt cx="4230476" cy="1476260"/>
          </a:xfrm>
        </p:grpSpPr>
        <p:sp>
          <p:nvSpPr>
            <p:cNvPr id="71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12"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716" name="Group"/>
          <p:cNvGrpSpPr/>
          <p:nvPr/>
        </p:nvGrpSpPr>
        <p:grpSpPr>
          <a:xfrm>
            <a:off x="7689608" y="1884546"/>
            <a:ext cx="2115239" cy="738131"/>
            <a:chOff x="0" y="0"/>
            <a:chExt cx="4230476" cy="1476260"/>
          </a:xfrm>
        </p:grpSpPr>
        <p:sp>
          <p:nvSpPr>
            <p:cNvPr id="71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15"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sp>
        <p:nvSpPr>
          <p:cNvPr id="717" name="Line"/>
          <p:cNvSpPr/>
          <p:nvPr/>
        </p:nvSpPr>
        <p:spPr>
          <a:xfrm flipH="1">
            <a:off x="6720289" y="2872550"/>
            <a:ext cx="6428" cy="686817"/>
          </a:xfrm>
          <a:prstGeom prst="line">
            <a:avLst/>
          </a:prstGeom>
          <a:ln w="63500">
            <a:solidFill>
              <a:srgbClr val="000000"/>
            </a:solidFill>
            <a:miter/>
            <a:tailEnd type="triangle"/>
          </a:ln>
        </p:spPr>
        <p:txBody>
          <a:bodyPr tIns="45720" bIns="45720"/>
          <a:lstStyle/>
          <a:p>
            <a:endParaRPr sz="1600"/>
          </a:p>
        </p:txBody>
      </p:sp>
      <p:sp>
        <p:nvSpPr>
          <p:cNvPr id="718" name="Line"/>
          <p:cNvSpPr/>
          <p:nvPr/>
        </p:nvSpPr>
        <p:spPr>
          <a:xfrm flipV="1">
            <a:off x="5816906" y="2872551"/>
            <a:ext cx="1" cy="686816"/>
          </a:xfrm>
          <a:prstGeom prst="line">
            <a:avLst/>
          </a:prstGeom>
          <a:ln w="63500">
            <a:solidFill>
              <a:srgbClr val="000000"/>
            </a:solidFill>
            <a:miter/>
            <a:tailEnd type="triangle"/>
          </a:ln>
        </p:spPr>
        <p:txBody>
          <a:bodyPr tIns="45720" bIns="45720"/>
          <a:lstStyle/>
          <a:p>
            <a:endParaRPr sz="1600"/>
          </a:p>
        </p:txBody>
      </p:sp>
      <p:sp>
        <p:nvSpPr>
          <p:cNvPr id="719" name="Line"/>
          <p:cNvSpPr/>
          <p:nvPr/>
        </p:nvSpPr>
        <p:spPr>
          <a:xfrm flipV="1">
            <a:off x="5366035" y="2837410"/>
            <a:ext cx="1" cy="686817"/>
          </a:xfrm>
          <a:prstGeom prst="line">
            <a:avLst/>
          </a:prstGeom>
          <a:ln w="63500">
            <a:solidFill>
              <a:srgbClr val="000000"/>
            </a:solidFill>
            <a:miter/>
            <a:tailEnd type="triangle"/>
          </a:ln>
        </p:spPr>
        <p:txBody>
          <a:bodyPr tIns="45720" bIns="45720"/>
          <a:lstStyle/>
          <a:p>
            <a:endParaRPr sz="1600"/>
          </a:p>
        </p:txBody>
      </p:sp>
      <p:sp>
        <p:nvSpPr>
          <p:cNvPr id="720" name="Scales"/>
          <p:cNvSpPr txBox="1">
            <a:spLocks noGrp="1"/>
          </p:cNvSpPr>
          <p:nvPr>
            <p:ph type="title"/>
          </p:nvPr>
        </p:nvSpPr>
        <p:spPr>
          <a:prstGeom prst="rect">
            <a:avLst/>
          </a:prstGeom>
        </p:spPr>
        <p:txBody>
          <a:bodyPr/>
          <a:lstStyle/>
          <a:p>
            <a:r>
              <a:rPr dirty="0"/>
              <a:t>Scales</a:t>
            </a:r>
          </a:p>
        </p:txBody>
      </p:sp>
      <p:grpSp>
        <p:nvGrpSpPr>
          <p:cNvPr id="723" name="Group"/>
          <p:cNvGrpSpPr/>
          <p:nvPr/>
        </p:nvGrpSpPr>
        <p:grpSpPr>
          <a:xfrm>
            <a:off x="2466862" y="2126256"/>
            <a:ext cx="2115239" cy="738131"/>
            <a:chOff x="0" y="0"/>
            <a:chExt cx="4230476" cy="1476260"/>
          </a:xfrm>
        </p:grpSpPr>
        <p:sp>
          <p:nvSpPr>
            <p:cNvPr id="7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22"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726" name="Group"/>
          <p:cNvGrpSpPr/>
          <p:nvPr/>
        </p:nvGrpSpPr>
        <p:grpSpPr>
          <a:xfrm>
            <a:off x="5004414" y="2126256"/>
            <a:ext cx="2115239" cy="738131"/>
            <a:chOff x="0" y="0"/>
            <a:chExt cx="4230476" cy="1476260"/>
          </a:xfrm>
        </p:grpSpPr>
        <p:sp>
          <p:nvSpPr>
            <p:cNvPr id="7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25"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729" name="Group"/>
          <p:cNvGrpSpPr/>
          <p:nvPr/>
        </p:nvGrpSpPr>
        <p:grpSpPr>
          <a:xfrm>
            <a:off x="7541966" y="2126256"/>
            <a:ext cx="2115239" cy="738131"/>
            <a:chOff x="0" y="0"/>
            <a:chExt cx="4230476" cy="1476260"/>
          </a:xfrm>
        </p:grpSpPr>
        <p:sp>
          <p:nvSpPr>
            <p:cNvPr id="7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28"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732" name="Group"/>
          <p:cNvGrpSpPr/>
          <p:nvPr/>
        </p:nvGrpSpPr>
        <p:grpSpPr>
          <a:xfrm>
            <a:off x="2466862" y="4588525"/>
            <a:ext cx="2115239" cy="738131"/>
            <a:chOff x="0" y="0"/>
            <a:chExt cx="4230476" cy="1476260"/>
          </a:xfrm>
        </p:grpSpPr>
        <p:sp>
          <p:nvSpPr>
            <p:cNvPr id="7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31"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735" name="Group"/>
          <p:cNvGrpSpPr/>
          <p:nvPr/>
        </p:nvGrpSpPr>
        <p:grpSpPr>
          <a:xfrm>
            <a:off x="5004414" y="4588525"/>
            <a:ext cx="2115239" cy="738131"/>
            <a:chOff x="0" y="0"/>
            <a:chExt cx="4230476" cy="1476260"/>
          </a:xfrm>
        </p:grpSpPr>
        <p:sp>
          <p:nvSpPr>
            <p:cNvPr id="73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34"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738" name="Group"/>
          <p:cNvGrpSpPr/>
          <p:nvPr/>
        </p:nvGrpSpPr>
        <p:grpSpPr>
          <a:xfrm>
            <a:off x="7541966" y="4588525"/>
            <a:ext cx="2115239" cy="738131"/>
            <a:chOff x="0" y="0"/>
            <a:chExt cx="4230476" cy="1476260"/>
          </a:xfrm>
        </p:grpSpPr>
        <p:sp>
          <p:nvSpPr>
            <p:cNvPr id="73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37" name="Report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Reporting</a:t>
              </a:r>
            </a:p>
          </p:txBody>
        </p:sp>
      </p:grpSp>
      <p:sp>
        <p:nvSpPr>
          <p:cNvPr id="739" name="Line"/>
          <p:cNvSpPr/>
          <p:nvPr/>
        </p:nvSpPr>
        <p:spPr>
          <a:xfrm flipH="1">
            <a:off x="2688117" y="2872550"/>
            <a:ext cx="6427" cy="686817"/>
          </a:xfrm>
          <a:prstGeom prst="line">
            <a:avLst/>
          </a:prstGeom>
          <a:ln w="63500">
            <a:solidFill>
              <a:srgbClr val="000000"/>
            </a:solidFill>
            <a:miter/>
            <a:tailEnd type="triangle"/>
          </a:ln>
        </p:spPr>
        <p:txBody>
          <a:bodyPr tIns="45720" bIns="45720"/>
          <a:lstStyle/>
          <a:p>
            <a:endParaRPr sz="1600"/>
          </a:p>
        </p:txBody>
      </p:sp>
      <p:grpSp>
        <p:nvGrpSpPr>
          <p:cNvPr id="742" name="Group"/>
          <p:cNvGrpSpPr/>
          <p:nvPr/>
        </p:nvGrpSpPr>
        <p:grpSpPr>
          <a:xfrm>
            <a:off x="2466862" y="3535604"/>
            <a:ext cx="7190343" cy="338554"/>
            <a:chOff x="0" y="19587"/>
            <a:chExt cx="14380684" cy="677106"/>
          </a:xfrm>
        </p:grpSpPr>
        <p:sp>
          <p:nvSpPr>
            <p:cNvPr id="74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41" name="Event Stream"/>
            <p:cNvSpPr txBox="1"/>
            <p:nvPr/>
          </p:nvSpPr>
          <p:spPr>
            <a:xfrm>
              <a:off x="28414" y="19587"/>
              <a:ext cx="14323856" cy="67710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Event Stream</a:t>
              </a:r>
            </a:p>
          </p:txBody>
        </p:sp>
      </p:grpSp>
      <p:grpSp>
        <p:nvGrpSpPr>
          <p:cNvPr id="745" name="Group"/>
          <p:cNvGrpSpPr/>
          <p:nvPr/>
        </p:nvGrpSpPr>
        <p:grpSpPr>
          <a:xfrm>
            <a:off x="2562441" y="3007503"/>
            <a:ext cx="264207" cy="264207"/>
            <a:chOff x="0" y="0"/>
            <a:chExt cx="528411" cy="528411"/>
          </a:xfrm>
        </p:grpSpPr>
        <p:sp>
          <p:nvSpPr>
            <p:cNvPr id="74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44"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46" name="Line"/>
          <p:cNvSpPr/>
          <p:nvPr/>
        </p:nvSpPr>
        <p:spPr>
          <a:xfrm flipH="1">
            <a:off x="7941423" y="3862533"/>
            <a:ext cx="6428" cy="686817"/>
          </a:xfrm>
          <a:prstGeom prst="line">
            <a:avLst/>
          </a:prstGeom>
          <a:ln w="63500">
            <a:solidFill>
              <a:srgbClr val="000000"/>
            </a:solidFill>
            <a:miter/>
            <a:tailEnd type="triangle"/>
          </a:ln>
        </p:spPr>
        <p:txBody>
          <a:bodyPr tIns="45720" bIns="45720"/>
          <a:lstStyle/>
          <a:p>
            <a:endParaRPr sz="1600"/>
          </a:p>
        </p:txBody>
      </p:sp>
      <p:grpSp>
        <p:nvGrpSpPr>
          <p:cNvPr id="749" name="Group"/>
          <p:cNvGrpSpPr/>
          <p:nvPr/>
        </p:nvGrpSpPr>
        <p:grpSpPr>
          <a:xfrm>
            <a:off x="5671919" y="3119307"/>
            <a:ext cx="264207" cy="264207"/>
            <a:chOff x="0" y="0"/>
            <a:chExt cx="528411" cy="528411"/>
          </a:xfrm>
        </p:grpSpPr>
        <p:sp>
          <p:nvSpPr>
            <p:cNvPr id="74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4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50" name="Line"/>
          <p:cNvSpPr/>
          <p:nvPr/>
        </p:nvSpPr>
        <p:spPr>
          <a:xfrm flipH="1">
            <a:off x="7948867" y="2860412"/>
            <a:ext cx="6428" cy="686817"/>
          </a:xfrm>
          <a:prstGeom prst="line">
            <a:avLst/>
          </a:prstGeom>
          <a:ln w="63500">
            <a:solidFill>
              <a:srgbClr val="000000"/>
            </a:solidFill>
            <a:miter/>
            <a:tailEnd type="triangle"/>
          </a:ln>
        </p:spPr>
        <p:txBody>
          <a:bodyPr tIns="45720" bIns="45720"/>
          <a:lstStyle/>
          <a:p>
            <a:endParaRPr sz="1600"/>
          </a:p>
        </p:txBody>
      </p:sp>
      <p:grpSp>
        <p:nvGrpSpPr>
          <p:cNvPr id="753" name="Group"/>
          <p:cNvGrpSpPr/>
          <p:nvPr/>
        </p:nvGrpSpPr>
        <p:grpSpPr>
          <a:xfrm>
            <a:off x="7815747" y="3007503"/>
            <a:ext cx="264207" cy="264207"/>
            <a:chOff x="0" y="0"/>
            <a:chExt cx="528411" cy="528411"/>
          </a:xfrm>
        </p:grpSpPr>
        <p:sp>
          <p:nvSpPr>
            <p:cNvPr id="75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5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56" name="Group"/>
          <p:cNvGrpSpPr/>
          <p:nvPr/>
        </p:nvGrpSpPr>
        <p:grpSpPr>
          <a:xfrm>
            <a:off x="5233932" y="3083855"/>
            <a:ext cx="264207" cy="264207"/>
            <a:chOff x="0" y="0"/>
            <a:chExt cx="528411" cy="528411"/>
          </a:xfrm>
        </p:grpSpPr>
        <p:sp>
          <p:nvSpPr>
            <p:cNvPr id="75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5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59" name="Group"/>
          <p:cNvGrpSpPr/>
          <p:nvPr/>
        </p:nvGrpSpPr>
        <p:grpSpPr>
          <a:xfrm>
            <a:off x="7809320" y="4005949"/>
            <a:ext cx="264207" cy="264207"/>
            <a:chOff x="0" y="0"/>
            <a:chExt cx="528411" cy="528411"/>
          </a:xfrm>
        </p:grpSpPr>
        <p:sp>
          <p:nvSpPr>
            <p:cNvPr id="75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5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60" name="Line"/>
          <p:cNvSpPr/>
          <p:nvPr/>
        </p:nvSpPr>
        <p:spPr>
          <a:xfrm flipH="1">
            <a:off x="6040912" y="3876052"/>
            <a:ext cx="6428" cy="686817"/>
          </a:xfrm>
          <a:prstGeom prst="line">
            <a:avLst/>
          </a:prstGeom>
          <a:ln w="63500">
            <a:solidFill>
              <a:srgbClr val="000000"/>
            </a:solidFill>
            <a:miter/>
            <a:tailEnd type="triangle"/>
          </a:ln>
        </p:spPr>
        <p:txBody>
          <a:bodyPr tIns="45720" bIns="45720"/>
          <a:lstStyle/>
          <a:p>
            <a:endParaRPr sz="1600"/>
          </a:p>
        </p:txBody>
      </p:sp>
      <p:grpSp>
        <p:nvGrpSpPr>
          <p:cNvPr id="763" name="Group"/>
          <p:cNvGrpSpPr/>
          <p:nvPr/>
        </p:nvGrpSpPr>
        <p:grpSpPr>
          <a:xfrm>
            <a:off x="5929210" y="4033290"/>
            <a:ext cx="264207" cy="264207"/>
            <a:chOff x="0" y="0"/>
            <a:chExt cx="528411" cy="528411"/>
          </a:xfrm>
        </p:grpSpPr>
        <p:sp>
          <p:nvSpPr>
            <p:cNvPr id="761"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6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64" name="Line"/>
          <p:cNvSpPr/>
          <p:nvPr/>
        </p:nvSpPr>
        <p:spPr>
          <a:xfrm flipH="1">
            <a:off x="3518054" y="3877690"/>
            <a:ext cx="6428" cy="686817"/>
          </a:xfrm>
          <a:prstGeom prst="line">
            <a:avLst/>
          </a:prstGeom>
          <a:ln w="63500">
            <a:solidFill>
              <a:srgbClr val="000000"/>
            </a:solidFill>
            <a:miter/>
            <a:tailEnd type="triangle"/>
          </a:ln>
        </p:spPr>
        <p:txBody>
          <a:bodyPr tIns="45720" bIns="45720"/>
          <a:lstStyle/>
          <a:p>
            <a:endParaRPr sz="1600"/>
          </a:p>
        </p:txBody>
      </p:sp>
      <p:grpSp>
        <p:nvGrpSpPr>
          <p:cNvPr id="767" name="Group"/>
          <p:cNvGrpSpPr/>
          <p:nvPr/>
        </p:nvGrpSpPr>
        <p:grpSpPr>
          <a:xfrm>
            <a:off x="6595955" y="3031457"/>
            <a:ext cx="264207" cy="264207"/>
            <a:chOff x="0" y="0"/>
            <a:chExt cx="528411" cy="528411"/>
          </a:xfrm>
        </p:grpSpPr>
        <p:sp>
          <p:nvSpPr>
            <p:cNvPr id="76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6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70" name="Group"/>
          <p:cNvGrpSpPr/>
          <p:nvPr/>
        </p:nvGrpSpPr>
        <p:grpSpPr>
          <a:xfrm>
            <a:off x="3392378" y="4061033"/>
            <a:ext cx="264207" cy="264207"/>
            <a:chOff x="0" y="0"/>
            <a:chExt cx="528411" cy="528411"/>
          </a:xfrm>
        </p:grpSpPr>
        <p:sp>
          <p:nvSpPr>
            <p:cNvPr id="768"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69"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71" name="Line"/>
          <p:cNvSpPr/>
          <p:nvPr/>
        </p:nvSpPr>
        <p:spPr>
          <a:xfrm flipV="1">
            <a:off x="8599585" y="2860412"/>
            <a:ext cx="1" cy="686816"/>
          </a:xfrm>
          <a:prstGeom prst="line">
            <a:avLst/>
          </a:prstGeom>
          <a:ln w="63500">
            <a:solidFill>
              <a:srgbClr val="000000"/>
            </a:solidFill>
            <a:miter/>
            <a:tailEnd type="triangle"/>
          </a:ln>
        </p:spPr>
        <p:txBody>
          <a:bodyPr tIns="45720" bIns="45720"/>
          <a:lstStyle/>
          <a:p>
            <a:endParaRPr sz="1600"/>
          </a:p>
        </p:txBody>
      </p:sp>
      <p:sp>
        <p:nvSpPr>
          <p:cNvPr id="772" name="Line"/>
          <p:cNvSpPr/>
          <p:nvPr/>
        </p:nvSpPr>
        <p:spPr>
          <a:xfrm flipH="1">
            <a:off x="9259416" y="2860411"/>
            <a:ext cx="6428" cy="686817"/>
          </a:xfrm>
          <a:prstGeom prst="line">
            <a:avLst/>
          </a:prstGeom>
          <a:ln w="63500">
            <a:solidFill>
              <a:srgbClr val="000000"/>
            </a:solidFill>
            <a:miter/>
            <a:tailEnd type="triangle"/>
          </a:ln>
        </p:spPr>
        <p:txBody>
          <a:bodyPr tIns="45720" bIns="45720"/>
          <a:lstStyle/>
          <a:p>
            <a:endParaRPr sz="1600"/>
          </a:p>
        </p:txBody>
      </p:sp>
      <p:sp>
        <p:nvSpPr>
          <p:cNvPr id="773" name="Line"/>
          <p:cNvSpPr/>
          <p:nvPr/>
        </p:nvSpPr>
        <p:spPr>
          <a:xfrm flipV="1">
            <a:off x="9281452" y="3862533"/>
            <a:ext cx="1" cy="686816"/>
          </a:xfrm>
          <a:prstGeom prst="line">
            <a:avLst/>
          </a:prstGeom>
          <a:ln w="63500">
            <a:solidFill>
              <a:srgbClr val="000000"/>
            </a:solidFill>
            <a:miter/>
            <a:tailEnd type="triangle"/>
          </a:ln>
        </p:spPr>
        <p:txBody>
          <a:bodyPr tIns="45720" bIns="45720"/>
          <a:lstStyle/>
          <a:p>
            <a:endParaRPr sz="1600"/>
          </a:p>
        </p:txBody>
      </p:sp>
      <p:grpSp>
        <p:nvGrpSpPr>
          <p:cNvPr id="776" name="Group"/>
          <p:cNvGrpSpPr/>
          <p:nvPr/>
        </p:nvGrpSpPr>
        <p:grpSpPr>
          <a:xfrm>
            <a:off x="8483021" y="3122411"/>
            <a:ext cx="264207" cy="264207"/>
            <a:chOff x="0" y="0"/>
            <a:chExt cx="528411" cy="528411"/>
          </a:xfrm>
        </p:grpSpPr>
        <p:sp>
          <p:nvSpPr>
            <p:cNvPr id="77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7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79" name="Group"/>
          <p:cNvGrpSpPr/>
          <p:nvPr/>
        </p:nvGrpSpPr>
        <p:grpSpPr>
          <a:xfrm>
            <a:off x="9154164" y="3031457"/>
            <a:ext cx="264207" cy="264207"/>
            <a:chOff x="0" y="0"/>
            <a:chExt cx="528411" cy="528411"/>
          </a:xfrm>
        </p:grpSpPr>
        <p:sp>
          <p:nvSpPr>
            <p:cNvPr id="77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7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82" name="Group"/>
          <p:cNvGrpSpPr/>
          <p:nvPr/>
        </p:nvGrpSpPr>
        <p:grpSpPr>
          <a:xfrm>
            <a:off x="9133740" y="4165393"/>
            <a:ext cx="264207" cy="264207"/>
            <a:chOff x="0" y="0"/>
            <a:chExt cx="528411" cy="528411"/>
          </a:xfrm>
        </p:grpSpPr>
        <p:sp>
          <p:nvSpPr>
            <p:cNvPr id="780"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81"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83" name="Line"/>
          <p:cNvSpPr/>
          <p:nvPr/>
        </p:nvSpPr>
        <p:spPr>
          <a:xfrm flipV="1">
            <a:off x="4190749" y="2872551"/>
            <a:ext cx="1" cy="686816"/>
          </a:xfrm>
          <a:prstGeom prst="line">
            <a:avLst/>
          </a:prstGeom>
          <a:ln w="63500">
            <a:solidFill>
              <a:srgbClr val="000000"/>
            </a:solidFill>
            <a:miter/>
            <a:tailEnd type="triangle"/>
          </a:ln>
        </p:spPr>
        <p:txBody>
          <a:bodyPr tIns="45720" bIns="45720"/>
          <a:lstStyle/>
          <a:p>
            <a:endParaRPr sz="1600"/>
          </a:p>
        </p:txBody>
      </p:sp>
      <p:grpSp>
        <p:nvGrpSpPr>
          <p:cNvPr id="786" name="Group"/>
          <p:cNvGrpSpPr/>
          <p:nvPr/>
        </p:nvGrpSpPr>
        <p:grpSpPr>
          <a:xfrm>
            <a:off x="4043037" y="3175411"/>
            <a:ext cx="264207" cy="264207"/>
            <a:chOff x="0" y="0"/>
            <a:chExt cx="528411" cy="528411"/>
          </a:xfrm>
        </p:grpSpPr>
        <p:sp>
          <p:nvSpPr>
            <p:cNvPr id="784"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78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716"/>
                                        </p:tgtEl>
                                        <p:attrNameLst>
                                          <p:attrName>style.visibility</p:attrName>
                                        </p:attrNameLst>
                                      </p:cBhvr>
                                      <p:to>
                                        <p:strVal val="visible"/>
                                      </p:to>
                                    </p:set>
                                    <p:animEffect transition="in" filter="fade">
                                      <p:cBhvr>
                                        <p:cTn id="7" dur="500"/>
                                        <p:tgtEl>
                                          <p:spTgt spid="716"/>
                                        </p:tgtEl>
                                      </p:cBhvr>
                                    </p:animEffect>
                                  </p:childTnLst>
                                </p:cTn>
                              </p:par>
                            </p:childTnLst>
                          </p:cTn>
                        </p:par>
                        <p:par>
                          <p:cTn id="8" fill="hold">
                            <p:stCondLst>
                              <p:cond delay="500"/>
                            </p:stCondLst>
                            <p:childTnLst>
                              <p:par>
                                <p:cTn id="9" presetID="10" presetClass="entr" fill="hold" grpId="0" nodeType="afterEffect">
                                  <p:stCondLst>
                                    <p:cond delay="500"/>
                                  </p:stCondLst>
                                  <p:iterate>
                                    <p:tmAbs val="0"/>
                                  </p:iterate>
                                  <p:childTnLst>
                                    <p:set>
                                      <p:cBhvr>
                                        <p:cTn id="10" fill="hold"/>
                                        <p:tgtEl>
                                          <p:spTgt spid="713"/>
                                        </p:tgtEl>
                                        <p:attrNameLst>
                                          <p:attrName>style.visibility</p:attrName>
                                        </p:attrNameLst>
                                      </p:cBhvr>
                                      <p:to>
                                        <p:strVal val="visible"/>
                                      </p:to>
                                    </p:set>
                                    <p:animEffect transition="in" filter="fade">
                                      <p:cBhvr>
                                        <p:cTn id="11" dur="500"/>
                                        <p:tgtEl>
                                          <p:spTgt spid="713"/>
                                        </p:tgtEl>
                                      </p:cBhvr>
                                    </p:animEffect>
                                  </p:childTnLst>
                                </p:cTn>
                              </p:par>
                            </p:childTnLst>
                          </p:cTn>
                        </p:par>
                        <p:par>
                          <p:cTn id="12" fill="hold">
                            <p:stCondLst>
                              <p:cond delay="1500"/>
                            </p:stCondLst>
                            <p:childTnLst>
                              <p:par>
                                <p:cTn id="13" presetID="10" presetClass="entr" fill="hold" grpId="0" nodeType="afterEffect">
                                  <p:stCondLst>
                                    <p:cond delay="500"/>
                                  </p:stCondLst>
                                  <p:iterate>
                                    <p:tmAbs val="0"/>
                                  </p:iterate>
                                  <p:childTnLst>
                                    <p:set>
                                      <p:cBhvr>
                                        <p:cTn id="14" fill="hold"/>
                                        <p:tgtEl>
                                          <p:spTgt spid="710"/>
                                        </p:tgtEl>
                                        <p:attrNameLst>
                                          <p:attrName>style.visibility</p:attrName>
                                        </p:attrNameLst>
                                      </p:cBhvr>
                                      <p:to>
                                        <p:strVal val="visible"/>
                                      </p:to>
                                    </p:set>
                                    <p:animEffect transition="in" filter="fade">
                                      <p:cBhvr>
                                        <p:cTn id="15"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 grpId="0" animBg="1" advAuto="0"/>
      <p:bldP spid="713" grpId="0" animBg="1" advAuto="0"/>
      <p:bldP spid="716"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Line"/>
          <p:cNvSpPr/>
          <p:nvPr/>
        </p:nvSpPr>
        <p:spPr>
          <a:xfrm flipH="1">
            <a:off x="6720289" y="2872550"/>
            <a:ext cx="6428" cy="686817"/>
          </a:xfrm>
          <a:prstGeom prst="line">
            <a:avLst/>
          </a:prstGeom>
          <a:ln w="63500">
            <a:solidFill>
              <a:srgbClr val="000000"/>
            </a:solidFill>
            <a:miter/>
            <a:tailEnd type="triangle"/>
          </a:ln>
        </p:spPr>
        <p:txBody>
          <a:bodyPr tIns="45720" bIns="45720"/>
          <a:lstStyle/>
          <a:p>
            <a:endParaRPr sz="1600"/>
          </a:p>
        </p:txBody>
      </p:sp>
      <p:sp>
        <p:nvSpPr>
          <p:cNvPr id="790" name="Line"/>
          <p:cNvSpPr/>
          <p:nvPr/>
        </p:nvSpPr>
        <p:spPr>
          <a:xfrm flipV="1">
            <a:off x="5816906" y="2872551"/>
            <a:ext cx="1" cy="686816"/>
          </a:xfrm>
          <a:prstGeom prst="line">
            <a:avLst/>
          </a:prstGeom>
          <a:ln w="63500">
            <a:solidFill>
              <a:srgbClr val="000000"/>
            </a:solidFill>
            <a:miter/>
            <a:tailEnd type="triangle"/>
          </a:ln>
        </p:spPr>
        <p:txBody>
          <a:bodyPr tIns="45720" bIns="45720"/>
          <a:lstStyle/>
          <a:p>
            <a:endParaRPr sz="1600"/>
          </a:p>
        </p:txBody>
      </p:sp>
      <p:sp>
        <p:nvSpPr>
          <p:cNvPr id="791" name="Line"/>
          <p:cNvSpPr/>
          <p:nvPr/>
        </p:nvSpPr>
        <p:spPr>
          <a:xfrm flipV="1">
            <a:off x="5366035" y="2837410"/>
            <a:ext cx="1" cy="686817"/>
          </a:xfrm>
          <a:prstGeom prst="line">
            <a:avLst/>
          </a:prstGeom>
          <a:ln w="63500">
            <a:solidFill>
              <a:srgbClr val="000000"/>
            </a:solidFill>
            <a:miter/>
            <a:tailEnd type="triangle"/>
          </a:ln>
        </p:spPr>
        <p:txBody>
          <a:bodyPr tIns="45720" bIns="45720"/>
          <a:lstStyle/>
          <a:p>
            <a:endParaRPr sz="1600"/>
          </a:p>
        </p:txBody>
      </p:sp>
      <p:sp>
        <p:nvSpPr>
          <p:cNvPr id="792" name="Addresses “Data in Motion”"/>
          <p:cNvSpPr txBox="1">
            <a:spLocks noGrp="1"/>
          </p:cNvSpPr>
          <p:nvPr>
            <p:ph type="title"/>
          </p:nvPr>
        </p:nvSpPr>
        <p:spPr>
          <a:prstGeom prst="rect">
            <a:avLst/>
          </a:prstGeom>
        </p:spPr>
        <p:txBody>
          <a:bodyPr/>
          <a:lstStyle/>
          <a:p>
            <a:pPr lvl="1"/>
            <a:r>
              <a:rPr sz="2800" kern="1200" dirty="0">
                <a:solidFill>
                  <a:schemeClr val="accent1"/>
                </a:solidFill>
                <a:latin typeface="Arial" panose="020B0604020202020204" pitchFamily="34" charset="0"/>
                <a:ea typeface="+mj-ea"/>
                <a:cs typeface="Arial" panose="020B0604020202020204" pitchFamily="34" charset="0"/>
              </a:rPr>
              <a:t>Addresses “Data in Motion”</a:t>
            </a:r>
          </a:p>
        </p:txBody>
      </p:sp>
      <p:grpSp>
        <p:nvGrpSpPr>
          <p:cNvPr id="795" name="Group"/>
          <p:cNvGrpSpPr/>
          <p:nvPr/>
        </p:nvGrpSpPr>
        <p:grpSpPr>
          <a:xfrm>
            <a:off x="2466862" y="2126256"/>
            <a:ext cx="2115239" cy="738131"/>
            <a:chOff x="0" y="0"/>
            <a:chExt cx="4230476" cy="1476260"/>
          </a:xfrm>
        </p:grpSpPr>
        <p:sp>
          <p:nvSpPr>
            <p:cNvPr id="79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94"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798" name="Group"/>
          <p:cNvGrpSpPr/>
          <p:nvPr/>
        </p:nvGrpSpPr>
        <p:grpSpPr>
          <a:xfrm>
            <a:off x="5004414" y="2126256"/>
            <a:ext cx="2115239" cy="738131"/>
            <a:chOff x="0" y="0"/>
            <a:chExt cx="4230476" cy="1476260"/>
          </a:xfrm>
        </p:grpSpPr>
        <p:sp>
          <p:nvSpPr>
            <p:cNvPr id="79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797"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801" name="Group"/>
          <p:cNvGrpSpPr/>
          <p:nvPr/>
        </p:nvGrpSpPr>
        <p:grpSpPr>
          <a:xfrm>
            <a:off x="7541966" y="2126256"/>
            <a:ext cx="2115239" cy="738131"/>
            <a:chOff x="0" y="0"/>
            <a:chExt cx="4230476" cy="1476260"/>
          </a:xfrm>
        </p:grpSpPr>
        <p:sp>
          <p:nvSpPr>
            <p:cNvPr id="79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00"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804" name="Group"/>
          <p:cNvGrpSpPr/>
          <p:nvPr/>
        </p:nvGrpSpPr>
        <p:grpSpPr>
          <a:xfrm>
            <a:off x="2466862" y="4588525"/>
            <a:ext cx="2115239" cy="738131"/>
            <a:chOff x="0" y="0"/>
            <a:chExt cx="4230476" cy="1476260"/>
          </a:xfrm>
        </p:grpSpPr>
        <p:sp>
          <p:nvSpPr>
            <p:cNvPr id="80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03"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807" name="Group"/>
          <p:cNvGrpSpPr/>
          <p:nvPr/>
        </p:nvGrpSpPr>
        <p:grpSpPr>
          <a:xfrm>
            <a:off x="5004414" y="4588525"/>
            <a:ext cx="2115239" cy="738131"/>
            <a:chOff x="0" y="0"/>
            <a:chExt cx="4230476" cy="1476260"/>
          </a:xfrm>
        </p:grpSpPr>
        <p:sp>
          <p:nvSpPr>
            <p:cNvPr id="80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06"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810" name="Group"/>
          <p:cNvGrpSpPr/>
          <p:nvPr/>
        </p:nvGrpSpPr>
        <p:grpSpPr>
          <a:xfrm>
            <a:off x="7541966" y="4588525"/>
            <a:ext cx="2115239" cy="738131"/>
            <a:chOff x="0" y="0"/>
            <a:chExt cx="4230476" cy="1476260"/>
          </a:xfrm>
        </p:grpSpPr>
        <p:sp>
          <p:nvSpPr>
            <p:cNvPr id="8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09" name="Report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Reporting</a:t>
              </a:r>
            </a:p>
          </p:txBody>
        </p:sp>
      </p:grpSp>
      <p:sp>
        <p:nvSpPr>
          <p:cNvPr id="811" name="Line"/>
          <p:cNvSpPr/>
          <p:nvPr/>
        </p:nvSpPr>
        <p:spPr>
          <a:xfrm flipH="1">
            <a:off x="2688117" y="2872550"/>
            <a:ext cx="6427" cy="686817"/>
          </a:xfrm>
          <a:prstGeom prst="line">
            <a:avLst/>
          </a:prstGeom>
          <a:ln w="63500">
            <a:solidFill>
              <a:srgbClr val="000000"/>
            </a:solidFill>
            <a:miter/>
            <a:tailEnd type="triangle"/>
          </a:ln>
        </p:spPr>
        <p:txBody>
          <a:bodyPr tIns="45720" bIns="45720"/>
          <a:lstStyle/>
          <a:p>
            <a:endParaRPr sz="1600"/>
          </a:p>
        </p:txBody>
      </p:sp>
      <p:grpSp>
        <p:nvGrpSpPr>
          <p:cNvPr id="814" name="Group"/>
          <p:cNvGrpSpPr/>
          <p:nvPr/>
        </p:nvGrpSpPr>
        <p:grpSpPr>
          <a:xfrm>
            <a:off x="2466862" y="3535604"/>
            <a:ext cx="7190343" cy="338554"/>
            <a:chOff x="0" y="19587"/>
            <a:chExt cx="14380684" cy="677106"/>
          </a:xfrm>
        </p:grpSpPr>
        <p:sp>
          <p:nvSpPr>
            <p:cNvPr id="812"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813" name="Event Stream"/>
            <p:cNvSpPr txBox="1"/>
            <p:nvPr/>
          </p:nvSpPr>
          <p:spPr>
            <a:xfrm>
              <a:off x="28414" y="19587"/>
              <a:ext cx="14323856" cy="67710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Event Stream</a:t>
              </a:r>
            </a:p>
          </p:txBody>
        </p:sp>
      </p:grpSp>
      <p:grpSp>
        <p:nvGrpSpPr>
          <p:cNvPr id="817" name="Group"/>
          <p:cNvGrpSpPr/>
          <p:nvPr/>
        </p:nvGrpSpPr>
        <p:grpSpPr>
          <a:xfrm>
            <a:off x="2562441" y="3007503"/>
            <a:ext cx="264207" cy="264207"/>
            <a:chOff x="0" y="0"/>
            <a:chExt cx="528411" cy="528411"/>
          </a:xfrm>
        </p:grpSpPr>
        <p:sp>
          <p:nvSpPr>
            <p:cNvPr id="815"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16"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18" name="Line"/>
          <p:cNvSpPr/>
          <p:nvPr/>
        </p:nvSpPr>
        <p:spPr>
          <a:xfrm flipH="1">
            <a:off x="7941423" y="3862533"/>
            <a:ext cx="6428" cy="686817"/>
          </a:xfrm>
          <a:prstGeom prst="line">
            <a:avLst/>
          </a:prstGeom>
          <a:ln w="63500">
            <a:solidFill>
              <a:srgbClr val="000000"/>
            </a:solidFill>
            <a:miter/>
            <a:tailEnd type="triangle"/>
          </a:ln>
        </p:spPr>
        <p:txBody>
          <a:bodyPr tIns="45720" bIns="45720"/>
          <a:lstStyle/>
          <a:p>
            <a:endParaRPr sz="1600"/>
          </a:p>
        </p:txBody>
      </p:sp>
      <p:grpSp>
        <p:nvGrpSpPr>
          <p:cNvPr id="821" name="Group"/>
          <p:cNvGrpSpPr/>
          <p:nvPr/>
        </p:nvGrpSpPr>
        <p:grpSpPr>
          <a:xfrm>
            <a:off x="5671919" y="3119307"/>
            <a:ext cx="264207" cy="264207"/>
            <a:chOff x="0" y="0"/>
            <a:chExt cx="528411" cy="528411"/>
          </a:xfrm>
        </p:grpSpPr>
        <p:sp>
          <p:nvSpPr>
            <p:cNvPr id="81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2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22" name="Line"/>
          <p:cNvSpPr/>
          <p:nvPr/>
        </p:nvSpPr>
        <p:spPr>
          <a:xfrm flipH="1">
            <a:off x="7948867" y="2860412"/>
            <a:ext cx="6428" cy="686817"/>
          </a:xfrm>
          <a:prstGeom prst="line">
            <a:avLst/>
          </a:prstGeom>
          <a:ln w="63500">
            <a:solidFill>
              <a:srgbClr val="000000"/>
            </a:solidFill>
            <a:miter/>
            <a:tailEnd type="triangle"/>
          </a:ln>
        </p:spPr>
        <p:txBody>
          <a:bodyPr tIns="45720" bIns="45720"/>
          <a:lstStyle/>
          <a:p>
            <a:endParaRPr sz="1600"/>
          </a:p>
        </p:txBody>
      </p:sp>
      <p:grpSp>
        <p:nvGrpSpPr>
          <p:cNvPr id="825" name="Group"/>
          <p:cNvGrpSpPr/>
          <p:nvPr/>
        </p:nvGrpSpPr>
        <p:grpSpPr>
          <a:xfrm>
            <a:off x="7815747" y="3007503"/>
            <a:ext cx="264207" cy="264207"/>
            <a:chOff x="0" y="0"/>
            <a:chExt cx="528411" cy="528411"/>
          </a:xfrm>
        </p:grpSpPr>
        <p:sp>
          <p:nvSpPr>
            <p:cNvPr id="82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2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28" name="Group"/>
          <p:cNvGrpSpPr/>
          <p:nvPr/>
        </p:nvGrpSpPr>
        <p:grpSpPr>
          <a:xfrm>
            <a:off x="5233932" y="3083855"/>
            <a:ext cx="264207" cy="264207"/>
            <a:chOff x="0" y="0"/>
            <a:chExt cx="528411" cy="528411"/>
          </a:xfrm>
        </p:grpSpPr>
        <p:sp>
          <p:nvSpPr>
            <p:cNvPr id="826"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2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31" name="Group"/>
          <p:cNvGrpSpPr/>
          <p:nvPr/>
        </p:nvGrpSpPr>
        <p:grpSpPr>
          <a:xfrm>
            <a:off x="7809320" y="4005949"/>
            <a:ext cx="264207" cy="264207"/>
            <a:chOff x="0" y="0"/>
            <a:chExt cx="528411" cy="528411"/>
          </a:xfrm>
        </p:grpSpPr>
        <p:sp>
          <p:nvSpPr>
            <p:cNvPr id="82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3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32" name="Line"/>
          <p:cNvSpPr/>
          <p:nvPr/>
        </p:nvSpPr>
        <p:spPr>
          <a:xfrm flipH="1">
            <a:off x="6040912" y="3876052"/>
            <a:ext cx="6428" cy="686817"/>
          </a:xfrm>
          <a:prstGeom prst="line">
            <a:avLst/>
          </a:prstGeom>
          <a:ln w="63500">
            <a:solidFill>
              <a:srgbClr val="000000"/>
            </a:solidFill>
            <a:miter/>
            <a:tailEnd type="triangle"/>
          </a:ln>
        </p:spPr>
        <p:txBody>
          <a:bodyPr tIns="45720" bIns="45720"/>
          <a:lstStyle/>
          <a:p>
            <a:endParaRPr sz="1600"/>
          </a:p>
        </p:txBody>
      </p:sp>
      <p:grpSp>
        <p:nvGrpSpPr>
          <p:cNvPr id="835" name="Group"/>
          <p:cNvGrpSpPr/>
          <p:nvPr/>
        </p:nvGrpSpPr>
        <p:grpSpPr>
          <a:xfrm>
            <a:off x="5929210" y="4033290"/>
            <a:ext cx="264207" cy="264207"/>
            <a:chOff x="0" y="0"/>
            <a:chExt cx="528411" cy="528411"/>
          </a:xfrm>
        </p:grpSpPr>
        <p:sp>
          <p:nvSpPr>
            <p:cNvPr id="83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3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36" name="Line"/>
          <p:cNvSpPr/>
          <p:nvPr/>
        </p:nvSpPr>
        <p:spPr>
          <a:xfrm flipH="1">
            <a:off x="3518054" y="3877690"/>
            <a:ext cx="6428" cy="686817"/>
          </a:xfrm>
          <a:prstGeom prst="line">
            <a:avLst/>
          </a:prstGeom>
          <a:ln w="63500">
            <a:solidFill>
              <a:srgbClr val="000000"/>
            </a:solidFill>
            <a:miter/>
            <a:tailEnd type="triangle"/>
          </a:ln>
        </p:spPr>
        <p:txBody>
          <a:bodyPr tIns="45720" bIns="45720"/>
          <a:lstStyle/>
          <a:p>
            <a:endParaRPr sz="1600"/>
          </a:p>
        </p:txBody>
      </p:sp>
      <p:grpSp>
        <p:nvGrpSpPr>
          <p:cNvPr id="839" name="Group"/>
          <p:cNvGrpSpPr/>
          <p:nvPr/>
        </p:nvGrpSpPr>
        <p:grpSpPr>
          <a:xfrm>
            <a:off x="6595955" y="3031457"/>
            <a:ext cx="264207" cy="264207"/>
            <a:chOff x="0" y="0"/>
            <a:chExt cx="528411" cy="528411"/>
          </a:xfrm>
        </p:grpSpPr>
        <p:sp>
          <p:nvSpPr>
            <p:cNvPr id="837"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3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42" name="Group"/>
          <p:cNvGrpSpPr/>
          <p:nvPr/>
        </p:nvGrpSpPr>
        <p:grpSpPr>
          <a:xfrm>
            <a:off x="3392378" y="4061033"/>
            <a:ext cx="264207" cy="264207"/>
            <a:chOff x="0" y="0"/>
            <a:chExt cx="528411" cy="528411"/>
          </a:xfrm>
        </p:grpSpPr>
        <p:sp>
          <p:nvSpPr>
            <p:cNvPr id="840"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41"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43" name="Line"/>
          <p:cNvSpPr/>
          <p:nvPr/>
        </p:nvSpPr>
        <p:spPr>
          <a:xfrm flipV="1">
            <a:off x="8599585" y="2860412"/>
            <a:ext cx="1" cy="686816"/>
          </a:xfrm>
          <a:prstGeom prst="line">
            <a:avLst/>
          </a:prstGeom>
          <a:ln w="63500">
            <a:solidFill>
              <a:srgbClr val="000000"/>
            </a:solidFill>
            <a:miter/>
            <a:tailEnd type="triangle"/>
          </a:ln>
        </p:spPr>
        <p:txBody>
          <a:bodyPr tIns="45720" bIns="45720"/>
          <a:lstStyle/>
          <a:p>
            <a:endParaRPr sz="1600"/>
          </a:p>
        </p:txBody>
      </p:sp>
      <p:sp>
        <p:nvSpPr>
          <p:cNvPr id="844" name="Line"/>
          <p:cNvSpPr/>
          <p:nvPr/>
        </p:nvSpPr>
        <p:spPr>
          <a:xfrm flipH="1">
            <a:off x="9259416" y="2860411"/>
            <a:ext cx="6428" cy="686817"/>
          </a:xfrm>
          <a:prstGeom prst="line">
            <a:avLst/>
          </a:prstGeom>
          <a:ln w="63500">
            <a:solidFill>
              <a:srgbClr val="000000"/>
            </a:solidFill>
            <a:miter/>
            <a:tailEnd type="triangle"/>
          </a:ln>
        </p:spPr>
        <p:txBody>
          <a:bodyPr tIns="45720" bIns="45720"/>
          <a:lstStyle/>
          <a:p>
            <a:endParaRPr sz="1600"/>
          </a:p>
        </p:txBody>
      </p:sp>
      <p:sp>
        <p:nvSpPr>
          <p:cNvPr id="845" name="Line"/>
          <p:cNvSpPr/>
          <p:nvPr/>
        </p:nvSpPr>
        <p:spPr>
          <a:xfrm flipV="1">
            <a:off x="9281452" y="3862533"/>
            <a:ext cx="1" cy="686816"/>
          </a:xfrm>
          <a:prstGeom prst="line">
            <a:avLst/>
          </a:prstGeom>
          <a:ln w="63500">
            <a:solidFill>
              <a:srgbClr val="000000"/>
            </a:solidFill>
            <a:miter/>
            <a:tailEnd type="triangle"/>
          </a:ln>
        </p:spPr>
        <p:txBody>
          <a:bodyPr tIns="45720" bIns="45720"/>
          <a:lstStyle/>
          <a:p>
            <a:endParaRPr sz="1600"/>
          </a:p>
        </p:txBody>
      </p:sp>
      <p:grpSp>
        <p:nvGrpSpPr>
          <p:cNvPr id="848" name="Group"/>
          <p:cNvGrpSpPr/>
          <p:nvPr/>
        </p:nvGrpSpPr>
        <p:grpSpPr>
          <a:xfrm>
            <a:off x="8483021" y="3122411"/>
            <a:ext cx="264207" cy="264207"/>
            <a:chOff x="0" y="0"/>
            <a:chExt cx="528411" cy="528411"/>
          </a:xfrm>
        </p:grpSpPr>
        <p:sp>
          <p:nvSpPr>
            <p:cNvPr id="846"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4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51" name="Group"/>
          <p:cNvGrpSpPr/>
          <p:nvPr/>
        </p:nvGrpSpPr>
        <p:grpSpPr>
          <a:xfrm>
            <a:off x="9154164" y="3031457"/>
            <a:ext cx="264207" cy="264207"/>
            <a:chOff x="0" y="0"/>
            <a:chExt cx="528411" cy="528411"/>
          </a:xfrm>
        </p:grpSpPr>
        <p:sp>
          <p:nvSpPr>
            <p:cNvPr id="849"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5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54" name="Group"/>
          <p:cNvGrpSpPr/>
          <p:nvPr/>
        </p:nvGrpSpPr>
        <p:grpSpPr>
          <a:xfrm>
            <a:off x="9133740" y="4165393"/>
            <a:ext cx="264207" cy="264207"/>
            <a:chOff x="0" y="0"/>
            <a:chExt cx="528411" cy="528411"/>
          </a:xfrm>
        </p:grpSpPr>
        <p:sp>
          <p:nvSpPr>
            <p:cNvPr id="852"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53"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55" name="Line"/>
          <p:cNvSpPr/>
          <p:nvPr/>
        </p:nvSpPr>
        <p:spPr>
          <a:xfrm flipV="1">
            <a:off x="4190749" y="2872551"/>
            <a:ext cx="1" cy="686816"/>
          </a:xfrm>
          <a:prstGeom prst="line">
            <a:avLst/>
          </a:prstGeom>
          <a:ln w="63500">
            <a:solidFill>
              <a:srgbClr val="000000"/>
            </a:solidFill>
            <a:miter/>
            <a:tailEnd type="triangle"/>
          </a:ln>
        </p:spPr>
        <p:txBody>
          <a:bodyPr tIns="45720" bIns="45720"/>
          <a:lstStyle/>
          <a:p>
            <a:endParaRPr sz="1600"/>
          </a:p>
        </p:txBody>
      </p:sp>
      <p:grpSp>
        <p:nvGrpSpPr>
          <p:cNvPr id="858" name="Group"/>
          <p:cNvGrpSpPr/>
          <p:nvPr/>
        </p:nvGrpSpPr>
        <p:grpSpPr>
          <a:xfrm>
            <a:off x="4043037" y="3175411"/>
            <a:ext cx="264207" cy="264207"/>
            <a:chOff x="0" y="0"/>
            <a:chExt cx="528411" cy="528411"/>
          </a:xfrm>
        </p:grpSpPr>
        <p:sp>
          <p:nvSpPr>
            <p:cNvPr id="856"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5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61" name="Group"/>
          <p:cNvGrpSpPr/>
          <p:nvPr/>
        </p:nvGrpSpPr>
        <p:grpSpPr>
          <a:xfrm>
            <a:off x="6311647" y="5672639"/>
            <a:ext cx="2115239" cy="830997"/>
            <a:chOff x="0" y="-92868"/>
            <a:chExt cx="4230476" cy="1661992"/>
          </a:xfrm>
        </p:grpSpPr>
        <p:sp>
          <p:nvSpPr>
            <p:cNvPr id="859" name="Rounded Rectangle"/>
            <p:cNvSpPr/>
            <p:nvPr/>
          </p:nvSpPr>
          <p:spPr>
            <a:xfrm>
              <a:off x="0" y="0"/>
              <a:ext cx="4230476" cy="1476260"/>
            </a:xfrm>
            <a:prstGeom prst="roundRect">
              <a:avLst>
                <a:gd name="adj" fmla="val 16667"/>
              </a:avLst>
            </a:prstGeom>
            <a:solidFill>
              <a:schemeClr val="accent2"/>
            </a:solidFill>
            <a:ln w="25400" cap="flat">
              <a:solidFill>
                <a:srgbClr val="AD5B24"/>
              </a:solidFill>
              <a:prstDash val="solid"/>
              <a:miter lim="800000"/>
            </a:ln>
            <a:effectLst/>
          </p:spPr>
          <p:txBody>
            <a:bodyPr wrap="square" lIns="45720" tIns="45720" rIns="45720" bIns="45720" numCol="1" anchor="ctr">
              <a:noAutofit/>
            </a:bodyPr>
            <a:lstStyle/>
            <a:p>
              <a:pPr>
                <a:defRPr>
                  <a:solidFill>
                    <a:srgbClr val="FFFFFF"/>
                  </a:solidFill>
                </a:defRPr>
              </a:pPr>
              <a:endParaRPr sz="1600"/>
            </a:p>
          </p:txBody>
        </p:sp>
        <p:sp>
          <p:nvSpPr>
            <p:cNvPr id="860" name="Business Intelligence/Data &amp; Analytics"/>
            <p:cNvSpPr txBox="1"/>
            <p:nvPr/>
          </p:nvSpPr>
          <p:spPr>
            <a:xfrm>
              <a:off x="72066" y="-92868"/>
              <a:ext cx="4086344" cy="166199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sz="3100">
                  <a:solidFill>
                    <a:srgbClr val="FFFFFF"/>
                  </a:solidFill>
                </a:defRPr>
              </a:lvl1pPr>
            </a:lstStyle>
            <a:p>
              <a:r>
                <a:rPr sz="1600"/>
                <a:t>Business Intelligence/Data &amp; Analytics</a:t>
              </a:r>
            </a:p>
          </p:txBody>
        </p:sp>
      </p:grpSp>
      <p:sp>
        <p:nvSpPr>
          <p:cNvPr id="862" name="Line"/>
          <p:cNvSpPr/>
          <p:nvPr/>
        </p:nvSpPr>
        <p:spPr>
          <a:xfrm flipH="1">
            <a:off x="7369266" y="3863550"/>
            <a:ext cx="10042" cy="1855524"/>
          </a:xfrm>
          <a:prstGeom prst="line">
            <a:avLst/>
          </a:prstGeom>
          <a:ln w="63500">
            <a:solidFill>
              <a:srgbClr val="000000"/>
            </a:solidFill>
            <a:miter/>
            <a:tailEnd type="triangle"/>
          </a:ln>
        </p:spPr>
        <p:txBody>
          <a:bodyPr tIns="45720" bIns="45720"/>
          <a:lstStyle/>
          <a:p>
            <a:endParaRPr sz="1600"/>
          </a:p>
        </p:txBody>
      </p:sp>
      <p:grpSp>
        <p:nvGrpSpPr>
          <p:cNvPr id="865" name="Group"/>
          <p:cNvGrpSpPr/>
          <p:nvPr/>
        </p:nvGrpSpPr>
        <p:grpSpPr>
          <a:xfrm>
            <a:off x="7247204" y="4520528"/>
            <a:ext cx="264207" cy="264207"/>
            <a:chOff x="0" y="0"/>
            <a:chExt cx="528411" cy="528411"/>
          </a:xfrm>
        </p:grpSpPr>
        <p:sp>
          <p:nvSpPr>
            <p:cNvPr id="863" name="Square"/>
            <p:cNvSpPr/>
            <p:nvPr/>
          </p:nvSpPr>
          <p:spPr>
            <a:xfrm>
              <a:off x="0" y="0"/>
              <a:ext cx="528412" cy="528412"/>
            </a:xfrm>
            <a:prstGeom prst="rect">
              <a:avLst/>
            </a:prstGeom>
            <a:solidFill>
              <a:srgbClr val="FFFFFF"/>
            </a:solidFill>
            <a:ln w="12700" cap="flat">
              <a:noFill/>
              <a:miter lim="400000"/>
            </a:ln>
            <a:effectLst/>
          </p:spPr>
          <p:txBody>
            <a:bodyPr wrap="square" lIns="45720" tIns="45720" rIns="45720" bIns="45720" numCol="1" anchor="ctr">
              <a:noAutofit/>
            </a:bodyPr>
            <a:lstStyle/>
            <a:p>
              <a:endParaRPr sz="1600"/>
            </a:p>
          </p:txBody>
        </p:sp>
        <p:pic>
          <p:nvPicPr>
            <p:cNvPr id="86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 grpId="0" animBg="1" advAuto="0"/>
      <p:bldP spid="862" grpId="0" animBg="1" advAuto="0"/>
      <p:bldP spid="865"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505C-683E-260F-C3F7-54CBF8983A42}"/>
              </a:ext>
            </a:extLst>
          </p:cNvPr>
          <p:cNvSpPr>
            <a:spLocks noGrp="1"/>
          </p:cNvSpPr>
          <p:nvPr>
            <p:ph type="title"/>
          </p:nvPr>
        </p:nvSpPr>
        <p:spPr/>
        <p:txBody>
          <a:bodyPr/>
          <a:lstStyle/>
          <a:p>
            <a:r>
              <a:rPr lang="en-US" dirty="0"/>
              <a:t>Eventual Consistency</a:t>
            </a:r>
          </a:p>
        </p:txBody>
      </p:sp>
      <p:sp>
        <p:nvSpPr>
          <p:cNvPr id="3" name="Text Placeholder 2">
            <a:extLst>
              <a:ext uri="{FF2B5EF4-FFF2-40B4-BE49-F238E27FC236}">
                <a16:creationId xmlns:a16="http://schemas.microsoft.com/office/drawing/2014/main" id="{2FFD3475-7A6D-86B7-D570-3739A25C0D90}"/>
              </a:ext>
            </a:extLst>
          </p:cNvPr>
          <p:cNvSpPr>
            <a:spLocks noGrp="1"/>
          </p:cNvSpPr>
          <p:nvPr>
            <p:ph type="body" idx="1"/>
          </p:nvPr>
        </p:nvSpPr>
        <p:spPr/>
        <p:txBody>
          <a:bodyPr/>
          <a:lstStyle/>
          <a:p>
            <a:pPr marL="0" indent="0">
              <a:buNone/>
            </a:pPr>
            <a:r>
              <a:rPr lang="en-US" b="1" dirty="0"/>
              <a:t>Data in Motion</a:t>
            </a:r>
          </a:p>
          <a:p>
            <a:pPr>
              <a:buFont typeface="Arial" panose="020B0604020202020204" pitchFamily="34" charset="0"/>
              <a:buChar char="•"/>
            </a:pPr>
            <a:r>
              <a:rPr lang="en-US" sz="2400" dirty="0"/>
              <a:t>Denormalization for Fast Queries</a:t>
            </a:r>
          </a:p>
          <a:p>
            <a:pPr>
              <a:buFont typeface="Arial" panose="020B0604020202020204" pitchFamily="34" charset="0"/>
              <a:buChar char="•"/>
            </a:pPr>
            <a:r>
              <a:rPr lang="en-US" sz="2400" dirty="0"/>
              <a:t>Asynchronous Updates</a:t>
            </a:r>
          </a:p>
          <a:p>
            <a:pPr>
              <a:buFont typeface="Arial" panose="020B0604020202020204" pitchFamily="34" charset="0"/>
              <a:buChar char="•"/>
            </a:pPr>
            <a:r>
              <a:rPr lang="en-US" sz="2400" dirty="0"/>
              <a:t>Schema Design for Performance</a:t>
            </a:r>
          </a:p>
          <a:p>
            <a:pPr>
              <a:buFont typeface="Arial" panose="020B0604020202020204" pitchFamily="34" charset="0"/>
              <a:buChar char="•"/>
            </a:pPr>
            <a:r>
              <a:rPr lang="en-US" sz="2400" dirty="0"/>
              <a:t>Efficient Data Storage &amp; Querying</a:t>
            </a:r>
          </a:p>
          <a:p>
            <a:pPr>
              <a:buFont typeface="Arial" panose="020B0604020202020204" pitchFamily="34" charset="0"/>
              <a:buChar char="•"/>
            </a:pPr>
            <a:r>
              <a:rPr lang="en-US" sz="2400" dirty="0"/>
              <a:t>Data Synchronization with Event Streams</a:t>
            </a:r>
          </a:p>
          <a:p>
            <a:pPr>
              <a:buFont typeface="Arial" panose="020B0604020202020204" pitchFamily="34" charset="0"/>
              <a:buChar char="•"/>
            </a:pPr>
            <a:r>
              <a:rPr lang="en-US" sz="2400" dirty="0"/>
              <a:t>Optimized Caching</a:t>
            </a:r>
          </a:p>
          <a:p>
            <a:pPr>
              <a:buFont typeface="Arial" panose="020B0604020202020204" pitchFamily="34" charset="0"/>
              <a:buChar char="•"/>
            </a:pPr>
            <a:r>
              <a:rPr lang="en-US" sz="2400" dirty="0"/>
              <a:t>Supports High/Dynamically Scaled Throughput</a:t>
            </a:r>
          </a:p>
        </p:txBody>
      </p:sp>
      <p:pic>
        <p:nvPicPr>
          <p:cNvPr id="5" name="Content Placeholder 5" descr="A screenshot of a application&#10;&#10;AI-generated content may be incorrect.">
            <a:extLst>
              <a:ext uri="{FF2B5EF4-FFF2-40B4-BE49-F238E27FC236}">
                <a16:creationId xmlns:a16="http://schemas.microsoft.com/office/drawing/2014/main" id="{BE9D83BF-3C29-21DA-967B-629C6A0132D9}"/>
              </a:ext>
            </a:extLst>
          </p:cNvPr>
          <p:cNvPicPr>
            <a:picLocks noGrp="1" noChangeAspect="1"/>
          </p:cNvPicPr>
          <p:nvPr>
            <p:ph type="pic" sz="quarter" idx="10"/>
          </p:nvPr>
        </p:nvPicPr>
        <p:blipFill>
          <a:blip r:embed="rId2"/>
          <a:srcRect t="3011" b="3011"/>
          <a:stretch/>
        </p:blipFill>
        <p:spPr>
          <a:xfrm>
            <a:off x="6096000" y="228600"/>
            <a:ext cx="5588000" cy="6286500"/>
          </a:xfrm>
          <a:noFill/>
        </p:spPr>
      </p:pic>
    </p:spTree>
    <p:extLst>
      <p:ext uri="{BB962C8B-B14F-4D97-AF65-F5344CB8AC3E}">
        <p14:creationId xmlns:p14="http://schemas.microsoft.com/office/powerpoint/2010/main" val="3333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09F32-AD2F-BF8B-FEFD-17E925CB186A}"/>
            </a:ext>
          </a:extLst>
        </p:cNvPr>
        <p:cNvGrpSpPr/>
        <p:nvPr/>
      </p:nvGrpSpPr>
      <p:grpSpPr>
        <a:xfrm>
          <a:off x="0" y="0"/>
          <a:ext cx="0" cy="0"/>
          <a:chOff x="0" y="0"/>
          <a:chExt cx="0" cy="0"/>
        </a:xfrm>
      </p:grpSpPr>
      <p:pic>
        <p:nvPicPr>
          <p:cNvPr id="4" name="Picture 3" descr="A person standing in a server room&#10;&#10;AI-generated content may be incorrect.">
            <a:extLst>
              <a:ext uri="{FF2B5EF4-FFF2-40B4-BE49-F238E27FC236}">
                <a16:creationId xmlns:a16="http://schemas.microsoft.com/office/drawing/2014/main" id="{0613847E-898A-F0F9-FAEB-D15881FA4CE6}"/>
              </a:ext>
            </a:extLst>
          </p:cNvPr>
          <p:cNvPicPr>
            <a:picLocks noChangeAspect="1"/>
          </p:cNvPicPr>
          <p:nvPr/>
        </p:nvPicPr>
        <p:blipFill>
          <a:blip r:embed="rId3"/>
          <a:stretch>
            <a:fillRect/>
          </a:stretch>
        </p:blipFill>
        <p:spPr>
          <a:xfrm>
            <a:off x="0" y="-261257"/>
            <a:ext cx="12190439" cy="8095026"/>
          </a:xfrm>
          <a:prstGeom prst="rect">
            <a:avLst/>
          </a:prstGeom>
        </p:spPr>
      </p:pic>
      <p:sp>
        <p:nvSpPr>
          <p:cNvPr id="23" name="Rectangle 22">
            <a:extLst>
              <a:ext uri="{FF2B5EF4-FFF2-40B4-BE49-F238E27FC236}">
                <a16:creationId xmlns:a16="http://schemas.microsoft.com/office/drawing/2014/main" id="{63C58A8A-A351-416A-F002-72A4173E20DF}"/>
              </a:ext>
            </a:extLst>
          </p:cNvPr>
          <p:cNvSpPr/>
          <p:nvPr/>
        </p:nvSpPr>
        <p:spPr>
          <a:xfrm>
            <a:off x="0" y="0"/>
            <a:ext cx="12225545" cy="6858000"/>
          </a:xfrm>
          <a:prstGeom prst="rect">
            <a:avLst/>
          </a:prstGeom>
          <a:gradFill flip="none" rotWithShape="1">
            <a:gsLst>
              <a:gs pos="80000">
                <a:schemeClr val="tx1">
                  <a:lumMod val="75000"/>
                  <a:alpha val="60000"/>
                </a:schemeClr>
              </a:gs>
              <a:gs pos="45000">
                <a:schemeClr val="tx1">
                  <a:lumMod val="50000"/>
                  <a:alpha val="9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A6DF95-D8D4-27A6-0C62-5511FB585DDA}"/>
              </a:ext>
            </a:extLst>
          </p:cNvPr>
          <p:cNvSpPr/>
          <p:nvPr/>
        </p:nvSpPr>
        <p:spPr>
          <a:xfrm>
            <a:off x="691116" y="1072959"/>
            <a:ext cx="10811317" cy="4712081"/>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Title 2">
            <a:extLst>
              <a:ext uri="{FF2B5EF4-FFF2-40B4-BE49-F238E27FC236}">
                <a16:creationId xmlns:a16="http://schemas.microsoft.com/office/drawing/2014/main" id="{F84C1FFA-9098-A0B5-AC67-63D9AE5FD7CB}"/>
              </a:ext>
            </a:extLst>
          </p:cNvPr>
          <p:cNvSpPr txBox="1">
            <a:spLocks/>
          </p:cNvSpPr>
          <p:nvPr/>
        </p:nvSpPr>
        <p:spPr>
          <a:xfrm>
            <a:off x="2025832" y="1977958"/>
            <a:ext cx="8880058" cy="2582167"/>
          </a:xfrm>
          <a:prstGeom prst="rect">
            <a:avLst/>
          </a:prstGeom>
        </p:spPr>
        <p:txBody>
          <a:bodyPr l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fontAlgn="auto">
              <a:lnSpc>
                <a:spcPts val="3800"/>
              </a:lnSpc>
              <a:spcAft>
                <a:spcPts val="0"/>
              </a:spcAft>
            </a:pPr>
            <a:r>
              <a:rPr lang="en-US" sz="4400" dirty="0">
                <a:solidFill>
                  <a:schemeClr val="bg1"/>
                </a:solidFill>
              </a:rPr>
              <a:t>A word about ‘productizing’ patterns &amp; practices…</a:t>
            </a:r>
          </a:p>
        </p:txBody>
      </p:sp>
      <p:pic>
        <p:nvPicPr>
          <p:cNvPr id="18" name="Picture 17">
            <a:extLst>
              <a:ext uri="{FF2B5EF4-FFF2-40B4-BE49-F238E27FC236}">
                <a16:creationId xmlns:a16="http://schemas.microsoft.com/office/drawing/2014/main" id="{EEF07481-BF7E-C53B-BAFB-E4D3F1BAD3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6110" y="1956692"/>
            <a:ext cx="494168" cy="494168"/>
          </a:xfrm>
          <a:prstGeom prst="rect">
            <a:avLst/>
          </a:prstGeom>
        </p:spPr>
      </p:pic>
    </p:spTree>
    <p:extLst>
      <p:ext uri="{BB962C8B-B14F-4D97-AF65-F5344CB8AC3E}">
        <p14:creationId xmlns:p14="http://schemas.microsoft.com/office/powerpoint/2010/main" val="102472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185D0-6C0A-D2D6-4472-43480353B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A8358-2A8B-B5B0-066B-0983997D43C2}"/>
              </a:ext>
            </a:extLst>
          </p:cNvPr>
          <p:cNvSpPr>
            <a:spLocks noGrp="1"/>
          </p:cNvSpPr>
          <p:nvPr>
            <p:ph type="title"/>
          </p:nvPr>
        </p:nvSpPr>
        <p:spPr/>
        <p:txBody>
          <a:bodyPr/>
          <a:lstStyle/>
          <a:p>
            <a:r>
              <a:rPr lang="en-US" dirty="0"/>
              <a:t>Idealized Architecture</a:t>
            </a:r>
          </a:p>
        </p:txBody>
      </p:sp>
      <p:pic>
        <p:nvPicPr>
          <p:cNvPr id="5" name="Picture 4" descr="A screenshot of a computer&#10;&#10;AI-generated content may be incorrect.">
            <a:extLst>
              <a:ext uri="{FF2B5EF4-FFF2-40B4-BE49-F238E27FC236}">
                <a16:creationId xmlns:a16="http://schemas.microsoft.com/office/drawing/2014/main" id="{14BFA367-82CE-EF52-71BD-C348F8165DAA}"/>
              </a:ext>
            </a:extLst>
          </p:cNvPr>
          <p:cNvPicPr>
            <a:picLocks noChangeAspect="1"/>
          </p:cNvPicPr>
          <p:nvPr/>
        </p:nvPicPr>
        <p:blipFill>
          <a:blip r:embed="rId2"/>
          <a:stretch>
            <a:fillRect/>
          </a:stretch>
        </p:blipFill>
        <p:spPr>
          <a:xfrm>
            <a:off x="1741043" y="601431"/>
            <a:ext cx="8707795" cy="5830502"/>
          </a:xfrm>
          <a:prstGeom prst="rect">
            <a:avLst/>
          </a:prstGeom>
        </p:spPr>
      </p:pic>
    </p:spTree>
    <p:extLst>
      <p:ext uri="{BB962C8B-B14F-4D97-AF65-F5344CB8AC3E}">
        <p14:creationId xmlns:p14="http://schemas.microsoft.com/office/powerpoint/2010/main" val="90028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CB4E23-18DC-2F23-11BB-E257A530C45C}"/>
            </a:ext>
          </a:extLst>
        </p:cNvPr>
        <p:cNvGrpSpPr/>
        <p:nvPr/>
      </p:nvGrpSpPr>
      <p:grpSpPr>
        <a:xfrm>
          <a:off x="0" y="0"/>
          <a:ext cx="0" cy="0"/>
          <a:chOff x="0" y="0"/>
          <a:chExt cx="0" cy="0"/>
        </a:xfrm>
      </p:grpSpPr>
      <p:pic>
        <p:nvPicPr>
          <p:cNvPr id="4" name="Picture 3" descr="A cloud computing symbol on a circuit board&#10;&#10;AI-generated content may be incorrect.">
            <a:extLst>
              <a:ext uri="{FF2B5EF4-FFF2-40B4-BE49-F238E27FC236}">
                <a16:creationId xmlns:a16="http://schemas.microsoft.com/office/drawing/2014/main" id="{0EC24AA6-F6B9-0140-0113-B6F0553A184C}"/>
              </a:ext>
            </a:extLst>
          </p:cNvPr>
          <p:cNvPicPr>
            <a:picLocks noChangeAspect="1"/>
          </p:cNvPicPr>
          <p:nvPr/>
        </p:nvPicPr>
        <p:blipFill>
          <a:blip r:embed="rId3"/>
          <a:stretch>
            <a:fillRect/>
          </a:stretch>
        </p:blipFill>
        <p:spPr>
          <a:xfrm>
            <a:off x="0" y="1306"/>
            <a:ext cx="12188942" cy="6853667"/>
          </a:xfrm>
          <a:prstGeom prst="rect">
            <a:avLst/>
          </a:prstGeom>
        </p:spPr>
      </p:pic>
      <p:sp>
        <p:nvSpPr>
          <p:cNvPr id="5" name="Rectangle 4">
            <a:extLst>
              <a:ext uri="{FF2B5EF4-FFF2-40B4-BE49-F238E27FC236}">
                <a16:creationId xmlns:a16="http://schemas.microsoft.com/office/drawing/2014/main" id="{8FB7A893-838B-D60D-FC11-5BE223FFA5DF}"/>
              </a:ext>
            </a:extLst>
          </p:cNvPr>
          <p:cNvSpPr/>
          <p:nvPr/>
        </p:nvSpPr>
        <p:spPr>
          <a:xfrm flipV="1">
            <a:off x="-18530" y="0"/>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6" name="Rectangle 5">
            <a:extLst>
              <a:ext uri="{FF2B5EF4-FFF2-40B4-BE49-F238E27FC236}">
                <a16:creationId xmlns:a16="http://schemas.microsoft.com/office/drawing/2014/main" id="{B2C0DC40-A326-EDC3-FEF2-0053892E69DC}"/>
              </a:ext>
            </a:extLst>
          </p:cNvPr>
          <p:cNvSpPr/>
          <p:nvPr/>
        </p:nvSpPr>
        <p:spPr>
          <a:xfrm>
            <a:off x="511278" y="531817"/>
            <a:ext cx="11169445" cy="5814906"/>
          </a:xfrm>
          <a:prstGeom prst="rect">
            <a:avLst/>
          </a:prstGeom>
          <a:noFill/>
          <a:ln w="38100">
            <a:solidFill>
              <a:srgbClr val="FFB6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Rectangle 6">
            <a:extLst>
              <a:ext uri="{FF2B5EF4-FFF2-40B4-BE49-F238E27FC236}">
                <a16:creationId xmlns:a16="http://schemas.microsoft.com/office/drawing/2014/main" id="{A9572FA4-A033-EBE6-B2F6-1546D4FC60D7}"/>
              </a:ext>
            </a:extLst>
          </p:cNvPr>
          <p:cNvSpPr/>
          <p:nvPr/>
        </p:nvSpPr>
        <p:spPr>
          <a:xfrm>
            <a:off x="511277" y="531817"/>
            <a:ext cx="3884260" cy="5814906"/>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3"/>
              </a:solidFill>
              <a:latin typeface="Arial Regular" charset="0"/>
            </a:endParaRPr>
          </a:p>
        </p:txBody>
      </p:sp>
      <p:sp>
        <p:nvSpPr>
          <p:cNvPr id="8" name="Title 2">
            <a:extLst>
              <a:ext uri="{FF2B5EF4-FFF2-40B4-BE49-F238E27FC236}">
                <a16:creationId xmlns:a16="http://schemas.microsoft.com/office/drawing/2014/main" id="{4DD0B032-C221-41D5-1466-487269AABDCF}"/>
              </a:ext>
            </a:extLst>
          </p:cNvPr>
          <p:cNvSpPr txBox="1">
            <a:spLocks/>
          </p:cNvSpPr>
          <p:nvPr/>
        </p:nvSpPr>
        <p:spPr>
          <a:xfrm>
            <a:off x="788320" y="2468983"/>
            <a:ext cx="3330173" cy="1907382"/>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200"/>
              </a:lnSpc>
              <a:spcAft>
                <a:spcPts val="1500"/>
              </a:spcAft>
            </a:pPr>
            <a:r>
              <a:rPr lang="en-ID" sz="2800" b="1" dirty="0">
                <a:solidFill>
                  <a:schemeClr val="accent1"/>
                </a:solidFill>
                <a:latin typeface="Arial"/>
                <a:ea typeface="Arial" charset="0"/>
                <a:cs typeface="Arial"/>
              </a:rPr>
              <a:t>Sample Implementation</a:t>
            </a:r>
            <a:endParaRPr lang="en-ID" sz="2800" dirty="0">
              <a:solidFill>
                <a:schemeClr val="accent1"/>
              </a:solidFill>
              <a:latin typeface="Arial" charset="0"/>
              <a:ea typeface="Arial" charset="0"/>
              <a:cs typeface="Arial" charset="0"/>
            </a:endParaRPr>
          </a:p>
        </p:txBody>
      </p:sp>
    </p:spTree>
    <p:extLst>
      <p:ext uri="{BB962C8B-B14F-4D97-AF65-F5344CB8AC3E}">
        <p14:creationId xmlns:p14="http://schemas.microsoft.com/office/powerpoint/2010/main" val="878383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2000"/>
                                        <p:tgtEl>
                                          <p:spTgt spid="6"/>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1881-1F41-1B24-FD38-75048873935E}"/>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4EC95C06-0137-B501-277C-6D615FF30DE5}"/>
              </a:ext>
            </a:extLst>
          </p:cNvPr>
          <p:cNvPicPr>
            <a:picLocks noChangeAspect="1"/>
          </p:cNvPicPr>
          <p:nvPr/>
        </p:nvPicPr>
        <p:blipFill>
          <a:blip r:embed="rId3"/>
          <a:srcRect b="15769"/>
          <a:stretch/>
        </p:blipFill>
        <p:spPr>
          <a:xfrm>
            <a:off x="0" y="0"/>
            <a:ext cx="12212876" cy="6858000"/>
          </a:xfrm>
          <a:prstGeom prst="rect">
            <a:avLst/>
          </a:prstGeom>
          <a:solidFill>
            <a:schemeClr val="accent1"/>
          </a:solidFill>
          <a:effectLst>
            <a:outerShdw blurRad="25400" dist="50800" dir="5400000" algn="ctr" rotWithShape="0">
              <a:srgbClr val="000000">
                <a:alpha val="43137"/>
              </a:srgbClr>
            </a:outerShdw>
          </a:effectLst>
        </p:spPr>
      </p:pic>
      <p:sp>
        <p:nvSpPr>
          <p:cNvPr id="4" name="Rectangle 3">
            <a:extLst>
              <a:ext uri="{FF2B5EF4-FFF2-40B4-BE49-F238E27FC236}">
                <a16:creationId xmlns:a16="http://schemas.microsoft.com/office/drawing/2014/main" id="{CA70667D-C4B4-834B-6CA9-3AED689309A9}"/>
              </a:ext>
            </a:extLst>
          </p:cNvPr>
          <p:cNvSpPr/>
          <p:nvPr/>
        </p:nvSpPr>
        <p:spPr>
          <a:xfrm flipV="1">
            <a:off x="-28126" y="0"/>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Arial Regular" charset="0"/>
            </a:endParaRPr>
          </a:p>
        </p:txBody>
      </p:sp>
      <p:sp>
        <p:nvSpPr>
          <p:cNvPr id="65539" name="Title 2">
            <a:extLst>
              <a:ext uri="{FF2B5EF4-FFF2-40B4-BE49-F238E27FC236}">
                <a16:creationId xmlns:a16="http://schemas.microsoft.com/office/drawing/2014/main" id="{7675A3F7-391F-2212-7703-8CDFA6D691B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en-US" b="1" dirty="0">
                <a:solidFill>
                  <a:schemeClr val="bg1"/>
                </a:solidFill>
              </a:rPr>
              <a:t>Before you begin…</a:t>
            </a:r>
          </a:p>
        </p:txBody>
      </p:sp>
      <p:sp>
        <p:nvSpPr>
          <p:cNvPr id="8" name="Freeform: Shape 7">
            <a:extLst>
              <a:ext uri="{FF2B5EF4-FFF2-40B4-BE49-F238E27FC236}">
                <a16:creationId xmlns:a16="http://schemas.microsoft.com/office/drawing/2014/main" id="{16B80443-9073-F582-AAF7-0AE3D956DA2F}"/>
              </a:ext>
            </a:extLst>
          </p:cNvPr>
          <p:cNvSpPr/>
          <p:nvPr/>
        </p:nvSpPr>
        <p:spPr>
          <a:xfrm>
            <a:off x="2162175" y="1346200"/>
            <a:ext cx="7867650" cy="1038225"/>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effectLst>
            <a:outerShdw blurRad="50800" dist="38100" dir="2700000" algn="tl" rotWithShape="0">
              <a:prstClr val="black">
                <a:alpha val="20000"/>
              </a:prstClr>
            </a:outerShdw>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lIns="716763" tIns="60961" rIns="113792" bIns="60961" spcCol="1270" anchor="ctr"/>
          <a:lstStyle/>
          <a:p>
            <a:pPr eaLnBrk="1" hangingPunct="1">
              <a:defRPr/>
            </a:pPr>
            <a:r>
              <a:rPr lang="en-US" sz="2000" dirty="0">
                <a:solidFill>
                  <a:schemeClr val="tx1"/>
                </a:solidFill>
                <a:ea typeface="Open Sans" panose="020B0606030504020204" pitchFamily="34" charset="0"/>
                <a:cs typeface="Arial" panose="020B0604020202020204" pitchFamily="34" charset="0"/>
              </a:rPr>
              <a:t>Start Small, Implement Incrementally</a:t>
            </a:r>
          </a:p>
        </p:txBody>
      </p:sp>
      <p:sp>
        <p:nvSpPr>
          <p:cNvPr id="9" name="Oval 8">
            <a:extLst>
              <a:ext uri="{FF2B5EF4-FFF2-40B4-BE49-F238E27FC236}">
                <a16:creationId xmlns:a16="http://schemas.microsoft.com/office/drawing/2014/main" id="{F7FB3948-D634-080E-D2F6-25B71268836D}"/>
              </a:ext>
            </a:extLst>
          </p:cNvPr>
          <p:cNvSpPr/>
          <p:nvPr/>
        </p:nvSpPr>
        <p:spPr>
          <a:xfrm>
            <a:off x="1643063" y="1346200"/>
            <a:ext cx="1036637" cy="1038225"/>
          </a:xfrm>
          <a:prstGeom prst="ellipse">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0" name="Freeform: Shape 9">
            <a:extLst>
              <a:ext uri="{FF2B5EF4-FFF2-40B4-BE49-F238E27FC236}">
                <a16:creationId xmlns:a16="http://schemas.microsoft.com/office/drawing/2014/main" id="{F92F6092-2784-8F49-3EE5-5B7C3F25414D}"/>
              </a:ext>
            </a:extLst>
          </p:cNvPr>
          <p:cNvSpPr/>
          <p:nvPr/>
        </p:nvSpPr>
        <p:spPr>
          <a:xfrm>
            <a:off x="2162175" y="2555875"/>
            <a:ext cx="7867650" cy="1036638"/>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tx1"/>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lIns="716763" tIns="60960" rIns="113792" bIns="60961" spcCol="1270" anchor="ctr"/>
          <a:lstStyle/>
          <a:p>
            <a:pPr eaLnBrk="1" hangingPunct="1">
              <a:defRPr/>
            </a:pPr>
            <a:r>
              <a:rPr lang="en-US" sz="2000" dirty="0">
                <a:solidFill>
                  <a:schemeClr val="tx1"/>
                </a:solidFill>
                <a:ea typeface="Open Sans" panose="020B0606030504020204" pitchFamily="34" charset="0"/>
                <a:cs typeface="Arial" panose="020B0604020202020204" pitchFamily="34" charset="0"/>
              </a:rPr>
              <a:t>Wrap/Adapt Legacy Systems rather than customize</a:t>
            </a:r>
          </a:p>
        </p:txBody>
      </p:sp>
      <p:sp>
        <p:nvSpPr>
          <p:cNvPr id="12" name="Freeform: Shape 11">
            <a:extLst>
              <a:ext uri="{FF2B5EF4-FFF2-40B4-BE49-F238E27FC236}">
                <a16:creationId xmlns:a16="http://schemas.microsoft.com/office/drawing/2014/main" id="{3D8960FF-A1DF-135B-FF0E-78EE4B23CE2C}"/>
              </a:ext>
            </a:extLst>
          </p:cNvPr>
          <p:cNvSpPr/>
          <p:nvPr/>
        </p:nvSpPr>
        <p:spPr>
          <a:xfrm>
            <a:off x="2162175" y="3763963"/>
            <a:ext cx="7867650" cy="1038225"/>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3"/>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lIns="716763" tIns="60961" rIns="113792" bIns="60960" spcCol="1270" anchor="ctr"/>
          <a:lstStyle/>
          <a:p>
            <a:pPr eaLnBrk="1" hangingPunct="1">
              <a:defRPr/>
            </a:pPr>
            <a:r>
              <a:rPr lang="en-US" sz="2000" dirty="0">
                <a:solidFill>
                  <a:schemeClr val="tx1"/>
                </a:solidFill>
                <a:ea typeface="Open Sans" panose="020B0606030504020204" pitchFamily="34" charset="0"/>
                <a:cs typeface="Arial" panose="020B0604020202020204" pitchFamily="34" charset="0"/>
              </a:rPr>
              <a:t>Think in events, not endpoints (GOVERN, GOVERN, GOVERN)</a:t>
            </a:r>
          </a:p>
        </p:txBody>
      </p:sp>
      <p:sp>
        <p:nvSpPr>
          <p:cNvPr id="5" name="Oval 4">
            <a:extLst>
              <a:ext uri="{FF2B5EF4-FFF2-40B4-BE49-F238E27FC236}">
                <a16:creationId xmlns:a16="http://schemas.microsoft.com/office/drawing/2014/main" id="{22527380-E096-05C2-A8D6-69FAC85DEE42}"/>
              </a:ext>
            </a:extLst>
          </p:cNvPr>
          <p:cNvSpPr/>
          <p:nvPr/>
        </p:nvSpPr>
        <p:spPr bwMode="auto">
          <a:xfrm>
            <a:off x="1644378" y="1343747"/>
            <a:ext cx="1046922" cy="1049499"/>
          </a:xfrm>
          <a:prstGeom prst="ellipse">
            <a:avLst/>
          </a:prstGeom>
          <a:solidFill>
            <a:schemeClr val="accent1"/>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eaLnBrk="1" hangingPunct="1">
              <a:lnSpc>
                <a:spcPct val="90000"/>
              </a:lnSpc>
              <a:defRPr/>
            </a:pPr>
            <a:r>
              <a:rPr lang="en-US" sz="3600">
                <a:gradFill>
                  <a:gsLst>
                    <a:gs pos="0">
                      <a:srgbClr val="FFFFFF"/>
                    </a:gs>
                    <a:gs pos="100000">
                      <a:srgbClr val="FFFFFF"/>
                    </a:gs>
                  </a:gsLst>
                  <a:lin ang="5400000" scaled="0"/>
                </a:gradFill>
                <a:ea typeface="Open Sans" panose="020B0606030504020204" pitchFamily="34" charset="0"/>
                <a:cs typeface="Arial" panose="020B0604020202020204" pitchFamily="34" charset="0"/>
              </a:rPr>
              <a:t>1</a:t>
            </a:r>
          </a:p>
        </p:txBody>
      </p:sp>
      <p:sp>
        <p:nvSpPr>
          <p:cNvPr id="6" name="Oval 5">
            <a:extLst>
              <a:ext uri="{FF2B5EF4-FFF2-40B4-BE49-F238E27FC236}">
                <a16:creationId xmlns:a16="http://schemas.microsoft.com/office/drawing/2014/main" id="{CCDDE6BF-2DAC-4FDF-2803-FAECBF9ED3D2}"/>
              </a:ext>
            </a:extLst>
          </p:cNvPr>
          <p:cNvSpPr/>
          <p:nvPr/>
        </p:nvSpPr>
        <p:spPr bwMode="auto">
          <a:xfrm>
            <a:off x="1644378" y="2549517"/>
            <a:ext cx="1046922" cy="1049499"/>
          </a:xfrm>
          <a:prstGeom prst="ellipse">
            <a:avLst/>
          </a:prstGeom>
          <a:solidFill>
            <a:srgbClr val="232C3C"/>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eaLnBrk="1" hangingPunct="1">
              <a:lnSpc>
                <a:spcPct val="90000"/>
              </a:lnSpc>
              <a:defRPr/>
            </a:pPr>
            <a:r>
              <a:rPr lang="en-US" sz="3600" dirty="0">
                <a:gradFill>
                  <a:gsLst>
                    <a:gs pos="0">
                      <a:srgbClr val="FFFFFF"/>
                    </a:gs>
                    <a:gs pos="100000">
                      <a:srgbClr val="FFFFFF"/>
                    </a:gs>
                  </a:gsLst>
                  <a:lin ang="5400000" scaled="0"/>
                </a:gradFill>
                <a:ea typeface="Open Sans" panose="020B0606030504020204" pitchFamily="34" charset="0"/>
                <a:cs typeface="Arial" panose="020B0604020202020204" pitchFamily="34" charset="0"/>
              </a:rPr>
              <a:t>2</a:t>
            </a:r>
          </a:p>
        </p:txBody>
      </p:sp>
      <p:sp>
        <p:nvSpPr>
          <p:cNvPr id="7" name="Oval 6">
            <a:extLst>
              <a:ext uri="{FF2B5EF4-FFF2-40B4-BE49-F238E27FC236}">
                <a16:creationId xmlns:a16="http://schemas.microsoft.com/office/drawing/2014/main" id="{CD500D55-0455-E72A-ED0C-AFDDCE2EC701}"/>
              </a:ext>
            </a:extLst>
          </p:cNvPr>
          <p:cNvSpPr/>
          <p:nvPr/>
        </p:nvSpPr>
        <p:spPr bwMode="auto">
          <a:xfrm>
            <a:off x="1649413" y="3729038"/>
            <a:ext cx="1046162" cy="1049337"/>
          </a:xfrm>
          <a:prstGeom prst="ellipse">
            <a:avLst/>
          </a:prstGeom>
          <a:solidFill>
            <a:schemeClr val="accent3"/>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eaLnBrk="1" hangingPunct="1">
              <a:lnSpc>
                <a:spcPct val="90000"/>
              </a:lnSpc>
              <a:defRPr/>
            </a:pPr>
            <a:r>
              <a:rPr lang="en-US" sz="3600" dirty="0">
                <a:solidFill>
                  <a:schemeClr val="accent1"/>
                </a:solidFill>
                <a:ea typeface="Open Sans" panose="020B0606030504020204" pitchFamily="34" charset="0"/>
                <a:cs typeface="Arial" panose="020B0604020202020204" pitchFamily="34" charset="0"/>
              </a:rPr>
              <a:t>3</a:t>
            </a:r>
          </a:p>
        </p:txBody>
      </p:sp>
      <p:sp>
        <p:nvSpPr>
          <p:cNvPr id="16" name="Freeform: Shape 11">
            <a:extLst>
              <a:ext uri="{FF2B5EF4-FFF2-40B4-BE49-F238E27FC236}">
                <a16:creationId xmlns:a16="http://schemas.microsoft.com/office/drawing/2014/main" id="{2CD89ED2-A2E2-AFE8-4B84-3F2DCA4B91DF}"/>
              </a:ext>
            </a:extLst>
          </p:cNvPr>
          <p:cNvSpPr/>
          <p:nvPr/>
        </p:nvSpPr>
        <p:spPr>
          <a:xfrm>
            <a:off x="2162175" y="4959350"/>
            <a:ext cx="7867650" cy="1038225"/>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4"/>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lIns="716763" tIns="60961" rIns="113792" bIns="60960" spcCol="1270" anchor="ctr"/>
          <a:lstStyle/>
          <a:p>
            <a:pPr eaLnBrk="1" hangingPunct="1">
              <a:defRPr/>
            </a:pPr>
            <a:r>
              <a:rPr lang="en-US" sz="2000" dirty="0">
                <a:solidFill>
                  <a:schemeClr val="tx1"/>
                </a:solidFill>
                <a:ea typeface="Open Sans" panose="020B0606030504020204" pitchFamily="34" charset="0"/>
                <a:cs typeface="Arial" panose="020B0604020202020204" pitchFamily="34" charset="0"/>
              </a:rPr>
              <a:t>Monitor and Log from Day 0</a:t>
            </a:r>
          </a:p>
        </p:txBody>
      </p:sp>
      <p:sp>
        <p:nvSpPr>
          <p:cNvPr id="18" name="Oval 17">
            <a:extLst>
              <a:ext uri="{FF2B5EF4-FFF2-40B4-BE49-F238E27FC236}">
                <a16:creationId xmlns:a16="http://schemas.microsoft.com/office/drawing/2014/main" id="{B262351A-0568-2882-BE49-6F8106708BC8}"/>
              </a:ext>
            </a:extLst>
          </p:cNvPr>
          <p:cNvSpPr/>
          <p:nvPr/>
        </p:nvSpPr>
        <p:spPr bwMode="auto">
          <a:xfrm>
            <a:off x="1649413" y="4968875"/>
            <a:ext cx="1046162" cy="1049338"/>
          </a:xfrm>
          <a:prstGeom prst="ellipse">
            <a:avLst/>
          </a:prstGeom>
          <a:solidFill>
            <a:schemeClr val="accent4"/>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eaLnBrk="1" hangingPunct="1">
              <a:lnSpc>
                <a:spcPct val="90000"/>
              </a:lnSpc>
              <a:defRPr/>
            </a:pPr>
            <a:r>
              <a:rPr lang="en-US" sz="3600" dirty="0">
                <a:gradFill>
                  <a:gsLst>
                    <a:gs pos="0">
                      <a:srgbClr val="FFFFFF"/>
                    </a:gs>
                    <a:gs pos="100000">
                      <a:srgbClr val="FFFFFF"/>
                    </a:gs>
                  </a:gsLst>
                  <a:lin ang="5400000" scaled="0"/>
                </a:gradFill>
                <a:ea typeface="Open Sans" panose="020B0606030504020204" pitchFamily="34" charset="0"/>
                <a:cs typeface="Arial" panose="020B0604020202020204" pitchFamily="34" charset="0"/>
              </a:rPr>
              <a:t>4</a:t>
            </a:r>
          </a:p>
        </p:txBody>
      </p:sp>
      <p:pic>
        <p:nvPicPr>
          <p:cNvPr id="65550" name="Picture 25">
            <a:extLst>
              <a:ext uri="{FF2B5EF4-FFF2-40B4-BE49-F238E27FC236}">
                <a16:creationId xmlns:a16="http://schemas.microsoft.com/office/drawing/2014/main" id="{9AE88AFF-1AA0-F17F-0E4C-D48AF2E04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6453188"/>
            <a:ext cx="13128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1" name="Slide Number Placeholder 9">
            <a:extLst>
              <a:ext uri="{FF2B5EF4-FFF2-40B4-BE49-F238E27FC236}">
                <a16:creationId xmlns:a16="http://schemas.microsoft.com/office/drawing/2014/main" id="{5FD49265-5AFF-7F22-5CB6-9B77B13C5A79}"/>
              </a:ext>
            </a:extLst>
          </p:cNvPr>
          <p:cNvSpPr txBox="1">
            <a:spLocks noChangeArrowheads="1"/>
          </p:cNvSpPr>
          <p:nvPr/>
        </p:nvSpPr>
        <p:spPr bwMode="auto">
          <a:xfrm>
            <a:off x="11604625" y="6462713"/>
            <a:ext cx="3206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765175">
              <a:defRPr>
                <a:solidFill>
                  <a:schemeClr val="tx1"/>
                </a:solidFill>
                <a:latin typeface="Arial" panose="020B0604020202020204" pitchFamily="34" charset="0"/>
              </a:defRPr>
            </a:lvl1pPr>
            <a:lvl2pPr marL="742950" indent="-285750" defTabSz="765175">
              <a:defRPr>
                <a:solidFill>
                  <a:schemeClr val="tx1"/>
                </a:solidFill>
                <a:latin typeface="Arial" panose="020B0604020202020204" pitchFamily="34" charset="0"/>
              </a:defRPr>
            </a:lvl2pPr>
            <a:lvl3pPr marL="1143000" indent="-228600" defTabSz="765175">
              <a:defRPr>
                <a:solidFill>
                  <a:schemeClr val="tx1"/>
                </a:solidFill>
                <a:latin typeface="Arial" panose="020B0604020202020204" pitchFamily="34" charset="0"/>
              </a:defRPr>
            </a:lvl3pPr>
            <a:lvl4pPr marL="1600200" indent="-228600" defTabSz="765175">
              <a:defRPr>
                <a:solidFill>
                  <a:schemeClr val="tx1"/>
                </a:solidFill>
                <a:latin typeface="Arial" panose="020B0604020202020204" pitchFamily="34" charset="0"/>
              </a:defRPr>
            </a:lvl4pPr>
            <a:lvl5pPr marL="2057400" indent="-228600" defTabSz="765175">
              <a:defRPr>
                <a:solidFill>
                  <a:schemeClr val="tx1"/>
                </a:solidFill>
                <a:latin typeface="Arial" panose="020B0604020202020204" pitchFamily="34" charset="0"/>
              </a:defRPr>
            </a:lvl5pPr>
            <a:lvl6pPr marL="2514600" indent="-228600" defTabSz="765175" eaLnBrk="0" fontAlgn="base" hangingPunct="0">
              <a:spcBef>
                <a:spcPct val="0"/>
              </a:spcBef>
              <a:spcAft>
                <a:spcPct val="0"/>
              </a:spcAft>
              <a:defRPr>
                <a:solidFill>
                  <a:schemeClr val="tx1"/>
                </a:solidFill>
                <a:latin typeface="Arial" panose="020B0604020202020204" pitchFamily="34" charset="0"/>
              </a:defRPr>
            </a:lvl6pPr>
            <a:lvl7pPr marL="2971800" indent="-228600" defTabSz="765175" eaLnBrk="0" fontAlgn="base" hangingPunct="0">
              <a:spcBef>
                <a:spcPct val="0"/>
              </a:spcBef>
              <a:spcAft>
                <a:spcPct val="0"/>
              </a:spcAft>
              <a:defRPr>
                <a:solidFill>
                  <a:schemeClr val="tx1"/>
                </a:solidFill>
                <a:latin typeface="Arial" panose="020B0604020202020204" pitchFamily="34" charset="0"/>
              </a:defRPr>
            </a:lvl7pPr>
            <a:lvl8pPr marL="3429000" indent="-228600" defTabSz="765175" eaLnBrk="0" fontAlgn="base" hangingPunct="0">
              <a:spcBef>
                <a:spcPct val="0"/>
              </a:spcBef>
              <a:spcAft>
                <a:spcPct val="0"/>
              </a:spcAft>
              <a:defRPr>
                <a:solidFill>
                  <a:schemeClr val="tx1"/>
                </a:solidFill>
                <a:latin typeface="Arial" panose="020B0604020202020204" pitchFamily="34" charset="0"/>
              </a:defRPr>
            </a:lvl8pPr>
            <a:lvl9pPr marL="3886200" indent="-228600" defTabSz="76517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EA5F98F0-17E0-C844-A7EC-55646FAF9F95}" type="slidenum">
              <a:rPr lang="en-US" altLang="en-US" sz="1200">
                <a:solidFill>
                  <a:schemeClr val="bg1"/>
                </a:solidFill>
                <a:ea typeface="Open Sans" panose="020B0606030504020204" pitchFamily="34" charset="0"/>
                <a:cs typeface="Arial" panose="020B0604020202020204" pitchFamily="34" charset="0"/>
              </a:rPr>
              <a:pPr algn="ctr" eaLnBrk="1" hangingPunct="1"/>
              <a:t>32</a:t>
            </a:fld>
            <a:endParaRPr lang="en-US" altLang="en-US" sz="1200">
              <a:solidFill>
                <a:schemeClr val="bg1"/>
              </a:solidFill>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61AE1119-064F-4DB8-58BD-FB3304A1002C}"/>
              </a:ext>
            </a:extLst>
          </p:cNvPr>
          <p:cNvSpPr/>
          <p:nvPr/>
        </p:nvSpPr>
        <p:spPr>
          <a:xfrm>
            <a:off x="11579225" y="6332538"/>
            <a:ext cx="371475" cy="3730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bg1"/>
              </a:solidFill>
            </a:endParaRPr>
          </a:p>
        </p:txBody>
      </p:sp>
    </p:spTree>
    <p:extLst>
      <p:ext uri="{BB962C8B-B14F-4D97-AF65-F5344CB8AC3E}">
        <p14:creationId xmlns:p14="http://schemas.microsoft.com/office/powerpoint/2010/main" val="91324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FC403-724D-DEDA-4E74-0766A3614CC7}"/>
            </a:ext>
          </a:extLst>
        </p:cNvPr>
        <p:cNvGrpSpPr/>
        <p:nvPr/>
      </p:nvGrpSpPr>
      <p:grpSpPr>
        <a:xfrm>
          <a:off x="0" y="0"/>
          <a:ext cx="0" cy="0"/>
          <a:chOff x="0" y="0"/>
          <a:chExt cx="0" cy="0"/>
        </a:xfrm>
      </p:grpSpPr>
      <p:sp>
        <p:nvSpPr>
          <p:cNvPr id="25" name="Text Placeholder 2">
            <a:extLst>
              <a:ext uri="{FF2B5EF4-FFF2-40B4-BE49-F238E27FC236}">
                <a16:creationId xmlns:a16="http://schemas.microsoft.com/office/drawing/2014/main" id="{2A4CF433-9698-AFD9-B9D9-DADDA56F4641}"/>
              </a:ext>
            </a:extLst>
          </p:cNvPr>
          <p:cNvSpPr txBox="1">
            <a:spLocks noChangeArrowheads="1"/>
          </p:cNvSpPr>
          <p:nvPr/>
        </p:nvSpPr>
        <p:spPr bwMode="auto">
          <a:xfrm>
            <a:off x="2098675" y="3378200"/>
            <a:ext cx="4029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000"/>
              </a:spcBef>
              <a:buFont typeface="Arial" panose="020B0604020202020204" pitchFamily="34" charset="0"/>
              <a:buNone/>
            </a:pPr>
            <a:r>
              <a:rPr lang="en-US" altLang="en-US" sz="1600" dirty="0" err="1">
                <a:solidFill>
                  <a:schemeClr val="accent4"/>
                </a:solidFill>
                <a:ea typeface="Open Sans" panose="020B0606030504020204" pitchFamily="34" charset="0"/>
                <a:cs typeface="Arial" panose="020B0604020202020204" pitchFamily="34" charset="0"/>
              </a:rPr>
              <a:t>shawn.wallace@centricconsulting.com</a:t>
            </a:r>
            <a:endParaRPr lang="en-US" altLang="en-US" sz="1600" u="sng" dirty="0">
              <a:solidFill>
                <a:schemeClr val="accent4"/>
              </a:solidFill>
              <a:ea typeface="Open Sans" panose="020B0606030504020204" pitchFamily="34" charset="0"/>
              <a:cs typeface="Arial" panose="020B0604020202020204" pitchFamily="34" charset="0"/>
            </a:endParaRPr>
          </a:p>
        </p:txBody>
      </p:sp>
      <p:sp>
        <p:nvSpPr>
          <p:cNvPr id="80916" name="Text Placeholder 2">
            <a:extLst>
              <a:ext uri="{FF2B5EF4-FFF2-40B4-BE49-F238E27FC236}">
                <a16:creationId xmlns:a16="http://schemas.microsoft.com/office/drawing/2014/main" id="{AAD68C96-FFA6-A05B-5121-FA51AD5C2B0D}"/>
              </a:ext>
            </a:extLst>
          </p:cNvPr>
          <p:cNvSpPr txBox="1">
            <a:spLocks noChangeArrowheads="1"/>
          </p:cNvSpPr>
          <p:nvPr/>
        </p:nvSpPr>
        <p:spPr bwMode="auto">
          <a:xfrm>
            <a:off x="2051442" y="1934010"/>
            <a:ext cx="3302000" cy="30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000"/>
              </a:spcBef>
              <a:buFont typeface="Arial" panose="020B0604020202020204" pitchFamily="34" charset="0"/>
              <a:buNone/>
            </a:pPr>
            <a:r>
              <a:rPr lang="en-US" altLang="en-US" sz="1600" b="1" dirty="0">
                <a:solidFill>
                  <a:schemeClr val="accent1"/>
                </a:solidFill>
                <a:ea typeface="Open Sans Semibold" panose="020B0606030504020204" pitchFamily="34" charset="0"/>
                <a:cs typeface="Arial" panose="020B0604020202020204" pitchFamily="34" charset="0"/>
              </a:rPr>
              <a:t>Shawn Wallace</a:t>
            </a:r>
            <a:endParaRPr lang="en-US" altLang="en-US" sz="1600" b="1" u="sng" dirty="0">
              <a:solidFill>
                <a:schemeClr val="accent1"/>
              </a:solidFill>
              <a:ea typeface="Open Sans Semibold" panose="020B0606030504020204" pitchFamily="34" charset="0"/>
              <a:cs typeface="Arial" panose="020B0604020202020204" pitchFamily="34" charset="0"/>
            </a:endParaRPr>
          </a:p>
        </p:txBody>
      </p:sp>
      <p:sp>
        <p:nvSpPr>
          <p:cNvPr id="27" name="Text Placeholder 2">
            <a:extLst>
              <a:ext uri="{FF2B5EF4-FFF2-40B4-BE49-F238E27FC236}">
                <a16:creationId xmlns:a16="http://schemas.microsoft.com/office/drawing/2014/main" id="{E51AFED9-86E7-E7D0-02FA-B3E86FCE3310}"/>
              </a:ext>
            </a:extLst>
          </p:cNvPr>
          <p:cNvSpPr txBox="1">
            <a:spLocks noChangeArrowheads="1"/>
          </p:cNvSpPr>
          <p:nvPr/>
        </p:nvSpPr>
        <p:spPr bwMode="auto">
          <a:xfrm>
            <a:off x="2098675" y="4591050"/>
            <a:ext cx="40290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000"/>
              </a:spcBef>
              <a:buFont typeface="Arial" panose="020B0604020202020204" pitchFamily="34" charset="0"/>
              <a:buNone/>
            </a:pPr>
            <a:r>
              <a:rPr lang="en-US" altLang="en-US" sz="1600" b="1" dirty="0">
                <a:ea typeface="Open Sans Semibold" panose="020B0606030504020204" pitchFamily="34" charset="0"/>
                <a:cs typeface="Arial" panose="020B0604020202020204" pitchFamily="34" charset="0"/>
                <a:hlinkClick r:id="rId3"/>
              </a:rPr>
              <a:t>www.centricconsulting.com</a:t>
            </a:r>
            <a:endParaRPr lang="en-US" altLang="en-US" sz="1600" b="1" dirty="0">
              <a:ea typeface="Open Sans Semibold" panose="020B0606030504020204" pitchFamily="34" charset="0"/>
              <a:cs typeface="Arial" panose="020B0604020202020204" pitchFamily="34" charset="0"/>
            </a:endParaRPr>
          </a:p>
          <a:p>
            <a:pPr eaLnBrk="1" hangingPunct="1">
              <a:spcBef>
                <a:spcPts val="1000"/>
              </a:spcBef>
              <a:buFont typeface="Arial" panose="020B0604020202020204" pitchFamily="34" charset="0"/>
              <a:buNone/>
            </a:pPr>
            <a:r>
              <a:rPr lang="en-US" altLang="en-US" sz="1600" b="1" u="sng" dirty="0">
                <a:ea typeface="Open Sans Semibold" panose="020B0606030504020204" pitchFamily="34" charset="0"/>
                <a:cs typeface="Arial" panose="020B0604020202020204" pitchFamily="34" charset="0"/>
              </a:rPr>
              <a:t>https://</a:t>
            </a:r>
            <a:r>
              <a:rPr lang="en-US" altLang="en-US" sz="1600" b="1" u="sng" dirty="0" err="1">
                <a:ea typeface="Open Sans Semibold" panose="020B0606030504020204" pitchFamily="34" charset="0"/>
                <a:cs typeface="Arial" panose="020B0604020202020204" pitchFamily="34" charset="0"/>
              </a:rPr>
              <a:t>blog.shawnewallace.com</a:t>
            </a:r>
            <a:endParaRPr lang="en-US" altLang="en-US" sz="1600" b="1" u="sng" dirty="0">
              <a:ea typeface="Open Sans Semibold" panose="020B0606030504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A316ABA4-9BA8-B65C-0125-1B07CB69C316}"/>
              </a:ext>
            </a:extLst>
          </p:cNvPr>
          <p:cNvSpPr/>
          <p:nvPr/>
        </p:nvSpPr>
        <p:spPr>
          <a:xfrm>
            <a:off x="6600825" y="0"/>
            <a:ext cx="46038" cy="6858000"/>
          </a:xfrm>
          <a:prstGeom prst="rect">
            <a:avLst/>
          </a:prstGeom>
          <a:solidFill>
            <a:srgbClr val="FFB612"/>
          </a:solidFill>
          <a:ln>
            <a:noFill/>
          </a:ln>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t> </a:t>
            </a:r>
          </a:p>
        </p:txBody>
      </p:sp>
      <p:sp>
        <p:nvSpPr>
          <p:cNvPr id="51" name="Oval 50">
            <a:extLst>
              <a:ext uri="{FF2B5EF4-FFF2-40B4-BE49-F238E27FC236}">
                <a16:creationId xmlns:a16="http://schemas.microsoft.com/office/drawing/2014/main" id="{AF921213-5F33-B2FA-779B-140BB1B203C6}"/>
              </a:ext>
            </a:extLst>
          </p:cNvPr>
          <p:cNvSpPr/>
          <p:nvPr/>
        </p:nvSpPr>
        <p:spPr bwMode="auto">
          <a:xfrm>
            <a:off x="708025" y="1549400"/>
            <a:ext cx="1093788" cy="1085850"/>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030B84E2-6527-924A-139F-57D9D4AC3CCC}"/>
              </a:ext>
            </a:extLst>
          </p:cNvPr>
          <p:cNvSpPr/>
          <p:nvPr/>
        </p:nvSpPr>
        <p:spPr bwMode="auto">
          <a:xfrm>
            <a:off x="733425" y="2970213"/>
            <a:ext cx="1092200" cy="1085850"/>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a:extLst>
              <a:ext uri="{FF2B5EF4-FFF2-40B4-BE49-F238E27FC236}">
                <a16:creationId xmlns:a16="http://schemas.microsoft.com/office/drawing/2014/main" id="{4E75B04A-A18A-FD8D-0A5A-3223869F71DD}"/>
              </a:ext>
            </a:extLst>
          </p:cNvPr>
          <p:cNvSpPr/>
          <p:nvPr/>
        </p:nvSpPr>
        <p:spPr bwMode="auto">
          <a:xfrm>
            <a:off x="733425" y="4389438"/>
            <a:ext cx="1092200" cy="1085850"/>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a:extLst>
              <a:ext uri="{FF2B5EF4-FFF2-40B4-BE49-F238E27FC236}">
                <a16:creationId xmlns:a16="http://schemas.microsoft.com/office/drawing/2014/main" id="{8DA0D2F0-2CC3-9A7A-35B5-95FE40B5CA36}"/>
              </a:ext>
            </a:extLst>
          </p:cNvPr>
          <p:cNvSpPr/>
          <p:nvPr/>
        </p:nvSpPr>
        <p:spPr>
          <a:xfrm>
            <a:off x="0" y="-28575"/>
            <a:ext cx="12192000" cy="73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0907" name="Title 11">
            <a:extLst>
              <a:ext uri="{FF2B5EF4-FFF2-40B4-BE49-F238E27FC236}">
                <a16:creationId xmlns:a16="http://schemas.microsoft.com/office/drawing/2014/main" id="{49293C29-0C4B-766E-07E5-36B5B9C56706}"/>
              </a:ext>
            </a:extLst>
          </p:cNvPr>
          <p:cNvSpPr>
            <a:spLocks noGrp="1" noChangeArrowheads="1"/>
          </p:cNvSpPr>
          <p:nvPr>
            <p:ph type="title"/>
          </p:nvPr>
        </p:nvSpPr>
        <p:spPr bwMode="auto">
          <a:xfrm>
            <a:off x="303213" y="271463"/>
            <a:ext cx="11583987" cy="520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en-US" dirty="0"/>
              <a:t>Thank you!</a:t>
            </a:r>
          </a:p>
        </p:txBody>
      </p:sp>
      <p:sp>
        <p:nvSpPr>
          <p:cNvPr id="80908" name="Slide Number Placeholder 9">
            <a:extLst>
              <a:ext uri="{FF2B5EF4-FFF2-40B4-BE49-F238E27FC236}">
                <a16:creationId xmlns:a16="http://schemas.microsoft.com/office/drawing/2014/main" id="{40512E84-6853-5F7D-E493-53FAD7DDDE9E}"/>
              </a:ext>
            </a:extLst>
          </p:cNvPr>
          <p:cNvSpPr txBox="1">
            <a:spLocks noChangeArrowheads="1"/>
          </p:cNvSpPr>
          <p:nvPr/>
        </p:nvSpPr>
        <p:spPr bwMode="auto">
          <a:xfrm>
            <a:off x="11604625" y="6462713"/>
            <a:ext cx="3206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765175">
              <a:defRPr>
                <a:solidFill>
                  <a:schemeClr val="tx1"/>
                </a:solidFill>
                <a:latin typeface="Arial" panose="020B0604020202020204" pitchFamily="34" charset="0"/>
              </a:defRPr>
            </a:lvl1pPr>
            <a:lvl2pPr marL="742950" indent="-285750" defTabSz="765175">
              <a:defRPr>
                <a:solidFill>
                  <a:schemeClr val="tx1"/>
                </a:solidFill>
                <a:latin typeface="Arial" panose="020B0604020202020204" pitchFamily="34" charset="0"/>
              </a:defRPr>
            </a:lvl2pPr>
            <a:lvl3pPr marL="1143000" indent="-228600" defTabSz="765175">
              <a:defRPr>
                <a:solidFill>
                  <a:schemeClr val="tx1"/>
                </a:solidFill>
                <a:latin typeface="Arial" panose="020B0604020202020204" pitchFamily="34" charset="0"/>
              </a:defRPr>
            </a:lvl3pPr>
            <a:lvl4pPr marL="1600200" indent="-228600" defTabSz="765175">
              <a:defRPr>
                <a:solidFill>
                  <a:schemeClr val="tx1"/>
                </a:solidFill>
                <a:latin typeface="Arial" panose="020B0604020202020204" pitchFamily="34" charset="0"/>
              </a:defRPr>
            </a:lvl4pPr>
            <a:lvl5pPr marL="2057400" indent="-228600" defTabSz="765175">
              <a:defRPr>
                <a:solidFill>
                  <a:schemeClr val="tx1"/>
                </a:solidFill>
                <a:latin typeface="Arial" panose="020B0604020202020204" pitchFamily="34" charset="0"/>
              </a:defRPr>
            </a:lvl5pPr>
            <a:lvl6pPr marL="2514600" indent="-228600" defTabSz="765175" eaLnBrk="0" fontAlgn="base" hangingPunct="0">
              <a:spcBef>
                <a:spcPct val="0"/>
              </a:spcBef>
              <a:spcAft>
                <a:spcPct val="0"/>
              </a:spcAft>
              <a:defRPr>
                <a:solidFill>
                  <a:schemeClr val="tx1"/>
                </a:solidFill>
                <a:latin typeface="Arial" panose="020B0604020202020204" pitchFamily="34" charset="0"/>
              </a:defRPr>
            </a:lvl6pPr>
            <a:lvl7pPr marL="2971800" indent="-228600" defTabSz="765175" eaLnBrk="0" fontAlgn="base" hangingPunct="0">
              <a:spcBef>
                <a:spcPct val="0"/>
              </a:spcBef>
              <a:spcAft>
                <a:spcPct val="0"/>
              </a:spcAft>
              <a:defRPr>
                <a:solidFill>
                  <a:schemeClr val="tx1"/>
                </a:solidFill>
                <a:latin typeface="Arial" panose="020B0604020202020204" pitchFamily="34" charset="0"/>
              </a:defRPr>
            </a:lvl7pPr>
            <a:lvl8pPr marL="3429000" indent="-228600" defTabSz="765175" eaLnBrk="0" fontAlgn="base" hangingPunct="0">
              <a:spcBef>
                <a:spcPct val="0"/>
              </a:spcBef>
              <a:spcAft>
                <a:spcPct val="0"/>
              </a:spcAft>
              <a:defRPr>
                <a:solidFill>
                  <a:schemeClr val="tx1"/>
                </a:solidFill>
                <a:latin typeface="Arial" panose="020B0604020202020204" pitchFamily="34" charset="0"/>
              </a:defRPr>
            </a:lvl8pPr>
            <a:lvl9pPr marL="3886200" indent="-228600" defTabSz="76517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A5A60EA9-EF44-F745-970B-7EF20061276C}" type="slidenum">
              <a:rPr lang="en-US" altLang="en-US" sz="1200">
                <a:solidFill>
                  <a:schemeClr val="bg1"/>
                </a:solidFill>
                <a:ea typeface="Open Sans" panose="020B0606030504020204" pitchFamily="34" charset="0"/>
                <a:cs typeface="Arial" panose="020B0604020202020204" pitchFamily="34" charset="0"/>
              </a:rPr>
              <a:pPr algn="ctr" eaLnBrk="1" hangingPunct="1"/>
              <a:t>33</a:t>
            </a:fld>
            <a:endParaRPr lang="en-US" altLang="en-US" sz="1200">
              <a:solidFill>
                <a:schemeClr val="bg1"/>
              </a:solidFill>
              <a:ea typeface="Open Sans" panose="020B0606030504020204" pitchFamily="34" charset="0"/>
              <a:cs typeface="Arial" panose="020B0604020202020204" pitchFamily="34" charset="0"/>
            </a:endParaRPr>
          </a:p>
        </p:txBody>
      </p:sp>
      <p:sp>
        <p:nvSpPr>
          <p:cNvPr id="22" name="Oval 21">
            <a:extLst>
              <a:ext uri="{FF2B5EF4-FFF2-40B4-BE49-F238E27FC236}">
                <a16:creationId xmlns:a16="http://schemas.microsoft.com/office/drawing/2014/main" id="{BB29D91C-72D5-844C-CC03-D33E96D356BA}"/>
              </a:ext>
            </a:extLst>
          </p:cNvPr>
          <p:cNvSpPr/>
          <p:nvPr/>
        </p:nvSpPr>
        <p:spPr>
          <a:xfrm>
            <a:off x="11579225" y="6332538"/>
            <a:ext cx="371475" cy="3730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bg1"/>
              </a:solidFill>
            </a:endParaRPr>
          </a:p>
        </p:txBody>
      </p:sp>
      <p:pic>
        <p:nvPicPr>
          <p:cNvPr id="2" name="Picture 1">
            <a:extLst>
              <a:ext uri="{FF2B5EF4-FFF2-40B4-BE49-F238E27FC236}">
                <a16:creationId xmlns:a16="http://schemas.microsoft.com/office/drawing/2014/main" id="{DC482CC8-BC59-2EEF-732C-14CB746F4A85}"/>
              </a:ext>
            </a:extLst>
          </p:cNvPr>
          <p:cNvPicPr>
            <a:picLocks noChangeAspect="1"/>
          </p:cNvPicPr>
          <p:nvPr/>
        </p:nvPicPr>
        <p:blipFill>
          <a:blip r:embed="rId4"/>
          <a:stretch>
            <a:fillRect/>
          </a:stretch>
        </p:blipFill>
        <p:spPr>
          <a:xfrm>
            <a:off x="943618" y="1782812"/>
            <a:ext cx="514502" cy="643128"/>
          </a:xfrm>
          <a:prstGeom prst="rect">
            <a:avLst/>
          </a:prstGeom>
        </p:spPr>
      </p:pic>
      <p:pic>
        <p:nvPicPr>
          <p:cNvPr id="4" name="Picture 3">
            <a:extLst>
              <a:ext uri="{FF2B5EF4-FFF2-40B4-BE49-F238E27FC236}">
                <a16:creationId xmlns:a16="http://schemas.microsoft.com/office/drawing/2014/main" id="{DEE893BA-8D6C-859B-54F1-DE874B964994}"/>
              </a:ext>
            </a:extLst>
          </p:cNvPr>
          <p:cNvPicPr>
            <a:picLocks noChangeAspect="1"/>
          </p:cNvPicPr>
          <p:nvPr/>
        </p:nvPicPr>
        <p:blipFill>
          <a:blip r:embed="rId5"/>
          <a:stretch>
            <a:fillRect/>
          </a:stretch>
        </p:blipFill>
        <p:spPr>
          <a:xfrm>
            <a:off x="1014001" y="3219011"/>
            <a:ext cx="548640" cy="586665"/>
          </a:xfrm>
          <a:prstGeom prst="rect">
            <a:avLst/>
          </a:prstGeom>
        </p:spPr>
      </p:pic>
      <p:pic>
        <p:nvPicPr>
          <p:cNvPr id="7" name="Picture 6">
            <a:extLst>
              <a:ext uri="{FF2B5EF4-FFF2-40B4-BE49-F238E27FC236}">
                <a16:creationId xmlns:a16="http://schemas.microsoft.com/office/drawing/2014/main" id="{9AAC17A6-4550-9702-DAFB-5B7DE8E6EFF4}"/>
              </a:ext>
            </a:extLst>
          </p:cNvPr>
          <p:cNvPicPr>
            <a:picLocks noChangeAspect="1"/>
          </p:cNvPicPr>
          <p:nvPr/>
        </p:nvPicPr>
        <p:blipFill>
          <a:blip r:embed="rId6"/>
          <a:stretch>
            <a:fillRect/>
          </a:stretch>
        </p:blipFill>
        <p:spPr>
          <a:xfrm>
            <a:off x="1005205" y="4658043"/>
            <a:ext cx="548640" cy="548640"/>
          </a:xfrm>
          <a:prstGeom prst="rect">
            <a:avLst/>
          </a:prstGeom>
        </p:spPr>
      </p:pic>
      <p:pic>
        <p:nvPicPr>
          <p:cNvPr id="3" name="Picture 2" descr="A qr code with a white background&#10;&#10;AI-generated content may be incorrect.">
            <a:extLst>
              <a:ext uri="{FF2B5EF4-FFF2-40B4-BE49-F238E27FC236}">
                <a16:creationId xmlns:a16="http://schemas.microsoft.com/office/drawing/2014/main" id="{4575387E-E25D-675D-5893-E456EADBBA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6492" y="1086839"/>
            <a:ext cx="4851008" cy="4851008"/>
          </a:xfrm>
          <a:prstGeom prst="rect">
            <a:avLst/>
          </a:prstGeom>
        </p:spPr>
      </p:pic>
    </p:spTree>
    <p:extLst>
      <p:ext uri="{BB962C8B-B14F-4D97-AF65-F5344CB8AC3E}">
        <p14:creationId xmlns:p14="http://schemas.microsoft.com/office/powerpoint/2010/main" val="325462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302683" y="241301"/>
            <a:ext cx="11584516" cy="521677"/>
          </a:xfrm>
        </p:spPr>
        <p:txBody>
          <a:bodyPr/>
          <a:lstStyle/>
          <a:p>
            <a:endParaRPr lang="en-US"/>
          </a:p>
        </p:txBody>
      </p:sp>
      <p:pic>
        <p:nvPicPr>
          <p:cNvPr id="4" name="Picture Placeholder 15" descr="A picture containing person, man&#10;&#10;Description automatically generated">
            <a:extLst>
              <a:ext uri="{FF2B5EF4-FFF2-40B4-BE49-F238E27FC236}">
                <a16:creationId xmlns:a16="http://schemas.microsoft.com/office/drawing/2014/main" id="{229F0F6E-ABFE-9441-8286-097B176006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70988" y="0"/>
            <a:ext cx="8721012" cy="6858000"/>
          </a:xfrm>
          <a:prstGeom prst="rect">
            <a:avLst/>
          </a:prstGeom>
        </p:spPr>
      </p:pic>
      <p:sp>
        <p:nvSpPr>
          <p:cNvPr id="5" name="Rectangle 4">
            <a:extLst>
              <a:ext uri="{FF2B5EF4-FFF2-40B4-BE49-F238E27FC236}">
                <a16:creationId xmlns:a16="http://schemas.microsoft.com/office/drawing/2014/main" id="{A9B7153A-18F8-4D4F-BD58-5554D3287BEC}"/>
              </a:ext>
            </a:extLst>
          </p:cNvPr>
          <p:cNvSpPr/>
          <p:nvPr/>
        </p:nvSpPr>
        <p:spPr>
          <a:xfrm flipH="1">
            <a:off x="-39696" y="0"/>
            <a:ext cx="3510684"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594" y="3154857"/>
            <a:ext cx="2454879" cy="343011"/>
          </a:xfrm>
          <a:prstGeom prst="rect">
            <a:avLst/>
          </a:prstGeom>
        </p:spPr>
      </p:pic>
      <p:sp>
        <p:nvSpPr>
          <p:cNvPr id="7" name="Rectangle 6">
            <a:extLst>
              <a:ext uri="{FF2B5EF4-FFF2-40B4-BE49-F238E27FC236}">
                <a16:creationId xmlns:a16="http://schemas.microsoft.com/office/drawing/2014/main" id="{A9B7153A-18F8-4D4F-BD58-5554D3287BEC}"/>
              </a:ext>
            </a:extLst>
          </p:cNvPr>
          <p:cNvSpPr/>
          <p:nvPr/>
        </p:nvSpPr>
        <p:spPr>
          <a:xfrm flipH="1">
            <a:off x="3470988" y="0"/>
            <a:ext cx="8721010" cy="6858000"/>
          </a:xfrm>
          <a:prstGeom prst="rect">
            <a:avLst/>
          </a:prstGeom>
          <a:solidFill>
            <a:schemeClr val="bg2">
              <a:lumMod val="10000"/>
              <a:alpha val="5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sp>
        <p:nvSpPr>
          <p:cNvPr id="8" name="Title 1">
            <a:extLst>
              <a:ext uri="{FF2B5EF4-FFF2-40B4-BE49-F238E27FC236}">
                <a16:creationId xmlns:a16="http://schemas.microsoft.com/office/drawing/2014/main" id="{1523027B-CB05-2A41-8A12-B58240D379F0}"/>
              </a:ext>
            </a:extLst>
          </p:cNvPr>
          <p:cNvSpPr txBox="1">
            <a:spLocks/>
          </p:cNvSpPr>
          <p:nvPr/>
        </p:nvSpPr>
        <p:spPr>
          <a:xfrm>
            <a:off x="6308038" y="2480925"/>
            <a:ext cx="3046911" cy="640584"/>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9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cxnSp>
        <p:nvCxnSpPr>
          <p:cNvPr id="9" name="Straight Connector 8"/>
          <p:cNvCxnSpPr/>
          <p:nvPr/>
        </p:nvCxnSpPr>
        <p:spPr>
          <a:xfrm>
            <a:off x="7484906" y="332636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2BDC0B6-F834-B748-8064-6ECB55943A4C}"/>
              </a:ext>
            </a:extLst>
          </p:cNvPr>
          <p:cNvSpPr txBox="1">
            <a:spLocks/>
          </p:cNvSpPr>
          <p:nvPr/>
        </p:nvSpPr>
        <p:spPr>
          <a:xfrm>
            <a:off x="6307973" y="36007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Tx/>
              <a:buSzTx/>
              <a:buFont typeface="Arial"/>
              <a:buNone/>
              <a:tabLst/>
              <a:defRPr/>
            </a:pPr>
            <a:r>
              <a:rPr kumimoji="0" lang="en-US" sz="1400" b="1" i="0" u="none" strike="noStrike" kern="1200" cap="none" spc="0" normalizeH="0" baseline="0" noProof="0" err="1">
                <a:ln>
                  <a:noFill/>
                </a:ln>
                <a:solidFill>
                  <a:srgbClr val="FFFFFF"/>
                </a:solidFill>
                <a:effectLst/>
                <a:uLnTx/>
                <a:uFillTx/>
                <a:latin typeface="Arial" panose="020B0604020202020204" pitchFamily="34" charset="0"/>
                <a:ea typeface="Open Sans Semibold" charset="0"/>
                <a:cs typeface="Arial" panose="020B0604020202020204" pitchFamily="34" charset="0"/>
              </a:rPr>
              <a:t>www.centricconsulting.com</a:t>
            </a:r>
            <a:endParaRPr kumimoji="0" lang="en-US" sz="1400" b="1" i="0" u="sng" strike="noStrike" kern="1200" cap="none" spc="0" normalizeH="0" baseline="0" noProof="0">
              <a:ln>
                <a:noFill/>
              </a:ln>
              <a:solidFill>
                <a:srgbClr val="FFFFFF"/>
              </a:solidFill>
              <a:effectLst/>
              <a:uLnTx/>
              <a:uFillTx/>
              <a:latin typeface="Arial" panose="020B0604020202020204" pitchFamily="34" charset="0"/>
              <a:ea typeface="Open Sans Semibold" charset="0"/>
              <a:cs typeface="Arial" panose="020B0604020202020204" pitchFamily="34" charset="0"/>
            </a:endParaRPr>
          </a:p>
        </p:txBody>
      </p:sp>
      <p:sp>
        <p:nvSpPr>
          <p:cNvPr id="11" name="Rectangle 10"/>
          <p:cNvSpPr/>
          <p:nvPr/>
        </p:nvSpPr>
        <p:spPr>
          <a:xfrm rot="2700000">
            <a:off x="3094573" y="2973649"/>
            <a:ext cx="705430" cy="705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827727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48B4E-CD7F-E835-4A2C-CF58B5C7A584}"/>
            </a:ext>
          </a:extLst>
        </p:cNvPr>
        <p:cNvGrpSpPr/>
        <p:nvPr/>
      </p:nvGrpSpPr>
      <p:grpSpPr>
        <a:xfrm>
          <a:off x="0" y="0"/>
          <a:ext cx="0" cy="0"/>
          <a:chOff x="0" y="0"/>
          <a:chExt cx="0" cy="0"/>
        </a:xfrm>
      </p:grpSpPr>
      <p:pic>
        <p:nvPicPr>
          <p:cNvPr id="4" name="Picture 3" descr="A cloud computing diagram on a computer&#10;&#10;AI-generated content may be incorrect.">
            <a:extLst>
              <a:ext uri="{FF2B5EF4-FFF2-40B4-BE49-F238E27FC236}">
                <a16:creationId xmlns:a16="http://schemas.microsoft.com/office/drawing/2014/main" id="{BB65ED0B-0E15-55A6-F46A-51688463FD8F}"/>
              </a:ext>
            </a:extLst>
          </p:cNvPr>
          <p:cNvPicPr>
            <a:picLocks noChangeAspect="1"/>
          </p:cNvPicPr>
          <p:nvPr/>
        </p:nvPicPr>
        <p:blipFill>
          <a:blip r:embed="rId3"/>
          <a:stretch>
            <a:fillRect/>
          </a:stretch>
        </p:blipFill>
        <p:spPr>
          <a:xfrm>
            <a:off x="-15473" y="1614"/>
            <a:ext cx="12181397" cy="6856385"/>
          </a:xfrm>
          <a:prstGeom prst="rect">
            <a:avLst/>
          </a:prstGeom>
        </p:spPr>
      </p:pic>
      <p:sp>
        <p:nvSpPr>
          <p:cNvPr id="5" name="Rectangle 4">
            <a:extLst>
              <a:ext uri="{FF2B5EF4-FFF2-40B4-BE49-F238E27FC236}">
                <a16:creationId xmlns:a16="http://schemas.microsoft.com/office/drawing/2014/main" id="{D7ED284F-CCD1-B8F9-1ABA-E391C39E9879}"/>
              </a:ext>
            </a:extLst>
          </p:cNvPr>
          <p:cNvSpPr/>
          <p:nvPr/>
        </p:nvSpPr>
        <p:spPr>
          <a:xfrm flipV="1">
            <a:off x="0" y="3027"/>
            <a:ext cx="12207472" cy="6872486"/>
          </a:xfrm>
          <a:prstGeom prst="rect">
            <a:avLst/>
          </a:prstGeom>
          <a:solidFill>
            <a:schemeClr val="tx1">
              <a:alpha val="300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6" name="Rectangle 5">
            <a:extLst>
              <a:ext uri="{FF2B5EF4-FFF2-40B4-BE49-F238E27FC236}">
                <a16:creationId xmlns:a16="http://schemas.microsoft.com/office/drawing/2014/main" id="{515F314D-6570-1BB6-837B-967571F40D6B}"/>
              </a:ext>
            </a:extLst>
          </p:cNvPr>
          <p:cNvSpPr/>
          <p:nvPr/>
        </p:nvSpPr>
        <p:spPr>
          <a:xfrm>
            <a:off x="511278" y="531817"/>
            <a:ext cx="11169445" cy="5814906"/>
          </a:xfrm>
          <a:prstGeom prst="rect">
            <a:avLst/>
          </a:prstGeom>
          <a:noFill/>
          <a:ln w="38100">
            <a:solidFill>
              <a:srgbClr val="FFB6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Rectangle 6">
            <a:extLst>
              <a:ext uri="{FF2B5EF4-FFF2-40B4-BE49-F238E27FC236}">
                <a16:creationId xmlns:a16="http://schemas.microsoft.com/office/drawing/2014/main" id="{834CB056-14CF-B934-C3C1-A228E12F7B7E}"/>
              </a:ext>
            </a:extLst>
          </p:cNvPr>
          <p:cNvSpPr/>
          <p:nvPr/>
        </p:nvSpPr>
        <p:spPr>
          <a:xfrm>
            <a:off x="511277" y="531817"/>
            <a:ext cx="3884260" cy="5814906"/>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3"/>
              </a:solidFill>
              <a:latin typeface="Arial Regular" charset="0"/>
            </a:endParaRPr>
          </a:p>
        </p:txBody>
      </p:sp>
      <p:sp>
        <p:nvSpPr>
          <p:cNvPr id="8" name="Title 2">
            <a:extLst>
              <a:ext uri="{FF2B5EF4-FFF2-40B4-BE49-F238E27FC236}">
                <a16:creationId xmlns:a16="http://schemas.microsoft.com/office/drawing/2014/main" id="{6923E455-0393-BECB-6129-B9D0D004CF89}"/>
              </a:ext>
            </a:extLst>
          </p:cNvPr>
          <p:cNvSpPr txBox="1">
            <a:spLocks/>
          </p:cNvSpPr>
          <p:nvPr/>
        </p:nvSpPr>
        <p:spPr>
          <a:xfrm>
            <a:off x="788320" y="2468983"/>
            <a:ext cx="3330173" cy="1907382"/>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200"/>
              </a:lnSpc>
              <a:spcAft>
                <a:spcPts val="1500"/>
              </a:spcAft>
            </a:pPr>
            <a:r>
              <a:rPr lang="en-ID" sz="2800" b="1" dirty="0">
                <a:solidFill>
                  <a:schemeClr val="accent1"/>
                </a:solidFill>
                <a:latin typeface="Arial"/>
                <a:ea typeface="Arial" charset="0"/>
                <a:cs typeface="Arial"/>
              </a:rPr>
              <a:t>The Evolution of Architecture</a:t>
            </a:r>
            <a:endParaRPr lang="en-ID" sz="2800" dirty="0">
              <a:solidFill>
                <a:schemeClr val="accent1"/>
              </a:solidFill>
              <a:latin typeface="Arial" charset="0"/>
              <a:ea typeface="Arial" charset="0"/>
              <a:cs typeface="Arial" charset="0"/>
            </a:endParaRPr>
          </a:p>
        </p:txBody>
      </p:sp>
    </p:spTree>
    <p:extLst>
      <p:ext uri="{BB962C8B-B14F-4D97-AF65-F5344CB8AC3E}">
        <p14:creationId xmlns:p14="http://schemas.microsoft.com/office/powerpoint/2010/main" val="2196591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2)">
                                      <p:cBhvr>
                                        <p:cTn id="11" dur="2000"/>
                                        <p:tgtEl>
                                          <p:spTgt spid="6"/>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Monolithic"/>
          <p:cNvSpPr txBox="1">
            <a:spLocks noGrp="1"/>
          </p:cNvSpPr>
          <p:nvPr>
            <p:ph type="title"/>
          </p:nvPr>
        </p:nvSpPr>
        <p:spPr>
          <a:prstGeom prst="rect">
            <a:avLst/>
          </a:prstGeom>
        </p:spPr>
        <p:txBody>
          <a:bodyPr/>
          <a:lstStyle/>
          <a:p>
            <a:r>
              <a:rPr dirty="0"/>
              <a:t>Monolithic</a:t>
            </a:r>
          </a:p>
        </p:txBody>
      </p:sp>
      <p:grpSp>
        <p:nvGrpSpPr>
          <p:cNvPr id="188" name="Group"/>
          <p:cNvGrpSpPr/>
          <p:nvPr/>
        </p:nvGrpSpPr>
        <p:grpSpPr>
          <a:xfrm>
            <a:off x="3666784" y="2837245"/>
            <a:ext cx="2115239" cy="738131"/>
            <a:chOff x="0" y="0"/>
            <a:chExt cx="4230476" cy="1476260"/>
          </a:xfrm>
        </p:grpSpPr>
        <p:sp>
          <p:nvSpPr>
            <p:cNvPr id="18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87" name="Invoicing"/>
            <p:cNvSpPr txBox="1"/>
            <p:nvPr/>
          </p:nvSpPr>
          <p:spPr>
            <a:xfrm>
              <a:off x="72066" y="399579"/>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191" name="Group"/>
          <p:cNvGrpSpPr/>
          <p:nvPr/>
        </p:nvGrpSpPr>
        <p:grpSpPr>
          <a:xfrm>
            <a:off x="5352364" y="2864386"/>
            <a:ext cx="2115239" cy="738131"/>
            <a:chOff x="0" y="0"/>
            <a:chExt cx="4230476" cy="1476260"/>
          </a:xfrm>
        </p:grpSpPr>
        <p:sp>
          <p:nvSpPr>
            <p:cNvPr id="18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90" name="Inventory"/>
            <p:cNvSpPr txBox="1"/>
            <p:nvPr/>
          </p:nvSpPr>
          <p:spPr>
            <a:xfrm>
              <a:off x="72066" y="399579"/>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194" name="Group"/>
          <p:cNvGrpSpPr/>
          <p:nvPr/>
        </p:nvGrpSpPr>
        <p:grpSpPr>
          <a:xfrm>
            <a:off x="3980762" y="3508872"/>
            <a:ext cx="2115239" cy="738131"/>
            <a:chOff x="0" y="0"/>
            <a:chExt cx="4230476" cy="1476260"/>
          </a:xfrm>
        </p:grpSpPr>
        <p:sp>
          <p:nvSpPr>
            <p:cNvPr id="19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93" name="Logging"/>
            <p:cNvSpPr txBox="1"/>
            <p:nvPr/>
          </p:nvSpPr>
          <p:spPr>
            <a:xfrm>
              <a:off x="72066" y="399579"/>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197" name="Group"/>
          <p:cNvGrpSpPr/>
          <p:nvPr/>
        </p:nvGrpSpPr>
        <p:grpSpPr>
          <a:xfrm>
            <a:off x="4751026" y="3944440"/>
            <a:ext cx="2115239" cy="738131"/>
            <a:chOff x="0" y="0"/>
            <a:chExt cx="4230476" cy="1476260"/>
          </a:xfrm>
        </p:grpSpPr>
        <p:sp>
          <p:nvSpPr>
            <p:cNvPr id="19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96" name="Profiles"/>
            <p:cNvSpPr txBox="1"/>
            <p:nvPr/>
          </p:nvSpPr>
          <p:spPr>
            <a:xfrm>
              <a:off x="72066" y="399579"/>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dirty="0"/>
                <a:t>Profiles</a:t>
              </a:r>
            </a:p>
          </p:txBody>
        </p:sp>
      </p:grpSp>
      <p:grpSp>
        <p:nvGrpSpPr>
          <p:cNvPr id="200" name="Group"/>
          <p:cNvGrpSpPr/>
          <p:nvPr/>
        </p:nvGrpSpPr>
        <p:grpSpPr>
          <a:xfrm>
            <a:off x="5808645" y="3429000"/>
            <a:ext cx="2115239" cy="738131"/>
            <a:chOff x="0" y="0"/>
            <a:chExt cx="4230476" cy="1476260"/>
          </a:xfrm>
        </p:grpSpPr>
        <p:sp>
          <p:nvSpPr>
            <p:cNvPr id="19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199" name="Warehouse"/>
            <p:cNvSpPr txBox="1"/>
            <p:nvPr/>
          </p:nvSpPr>
          <p:spPr>
            <a:xfrm>
              <a:off x="72066" y="399579"/>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grpSp>
        <p:nvGrpSpPr>
          <p:cNvPr id="203" name="Group"/>
          <p:cNvGrpSpPr/>
          <p:nvPr/>
        </p:nvGrpSpPr>
        <p:grpSpPr>
          <a:xfrm>
            <a:off x="4626168" y="2401677"/>
            <a:ext cx="2115239" cy="738131"/>
            <a:chOff x="0" y="0"/>
            <a:chExt cx="4230476" cy="1476260"/>
          </a:xfrm>
        </p:grpSpPr>
        <p:sp>
          <p:nvSpPr>
            <p:cNvPr id="20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02" name="Orders"/>
            <p:cNvSpPr txBox="1"/>
            <p:nvPr/>
          </p:nvSpPr>
          <p:spPr>
            <a:xfrm>
              <a:off x="72066" y="399579"/>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dirty="0"/>
                <a:t>Orders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188"/>
                                        </p:tgtEl>
                                        <p:attrNameLst>
                                          <p:attrName>style.visibility</p:attrName>
                                        </p:attrNameLst>
                                      </p:cBhvr>
                                      <p:to>
                                        <p:strVal val="visible"/>
                                      </p:to>
                                    </p:set>
                                    <p:animEffect transition="in" filter="fade">
                                      <p:cBhvr>
                                        <p:cTn id="12" dur="500"/>
                                        <p:tgtEl>
                                          <p:spTgt spid="188"/>
                                        </p:tgtEl>
                                      </p:cBhvr>
                                    </p:animEffect>
                                  </p:childTnLst>
                                </p:cTn>
                              </p:par>
                            </p:childTnLst>
                          </p:cTn>
                        </p:par>
                        <p:par>
                          <p:cTn id="13" fill="hold">
                            <p:stCondLst>
                              <p:cond delay="500"/>
                            </p:stCondLst>
                            <p:childTnLst>
                              <p:par>
                                <p:cTn id="14" presetID="10" presetClass="entr" fill="hold" grpId="0" nodeType="afterEffect">
                                  <p:stCondLst>
                                    <p:cond delay="1000"/>
                                  </p:stCondLst>
                                  <p:iterate>
                                    <p:tmAbs val="0"/>
                                  </p:iterate>
                                  <p:childTnLst>
                                    <p:set>
                                      <p:cBhvr>
                                        <p:cTn id="15" fill="hold"/>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2000"/>
                            </p:stCondLst>
                            <p:childTnLst>
                              <p:par>
                                <p:cTn id="18" presetID="10" presetClass="entr" fill="hold" grpId="0" nodeType="afterEffect">
                                  <p:stCondLst>
                                    <p:cond delay="1000"/>
                                  </p:stCondLst>
                                  <p:iterate>
                                    <p:tmAbs val="0"/>
                                  </p:iterate>
                                  <p:childTnLst>
                                    <p:set>
                                      <p:cBhvr>
                                        <p:cTn id="19" fill="hold"/>
                                        <p:tgtEl>
                                          <p:spTgt spid="194"/>
                                        </p:tgtEl>
                                        <p:attrNameLst>
                                          <p:attrName>style.visibility</p:attrName>
                                        </p:attrNameLst>
                                      </p:cBhvr>
                                      <p:to>
                                        <p:strVal val="visible"/>
                                      </p:to>
                                    </p:set>
                                    <p:animEffect transition="in" filter="fade">
                                      <p:cBhvr>
                                        <p:cTn id="20" dur="500"/>
                                        <p:tgtEl>
                                          <p:spTgt spid="194"/>
                                        </p:tgtEl>
                                      </p:cBhvr>
                                    </p:animEffect>
                                  </p:childTnLst>
                                </p:cTn>
                              </p:par>
                            </p:childTnLst>
                          </p:cTn>
                        </p:par>
                        <p:par>
                          <p:cTn id="21" fill="hold">
                            <p:stCondLst>
                              <p:cond delay="3500"/>
                            </p:stCondLst>
                            <p:childTnLst>
                              <p:par>
                                <p:cTn id="22" presetID="10" presetClass="entr" fill="hold" grpId="0" nodeType="afterEffect">
                                  <p:stCondLst>
                                    <p:cond delay="1000"/>
                                  </p:stCondLst>
                                  <p:iterate>
                                    <p:tmAbs val="0"/>
                                  </p:iterate>
                                  <p:childTnLst>
                                    <p:set>
                                      <p:cBhvr>
                                        <p:cTn id="23" fill="hold"/>
                                        <p:tgtEl>
                                          <p:spTgt spid="197"/>
                                        </p:tgtEl>
                                        <p:attrNameLst>
                                          <p:attrName>style.visibility</p:attrName>
                                        </p:attrNameLst>
                                      </p:cBhvr>
                                      <p:to>
                                        <p:strVal val="visible"/>
                                      </p:to>
                                    </p:set>
                                    <p:animEffect transition="in" filter="fade">
                                      <p:cBhvr>
                                        <p:cTn id="24" dur="500"/>
                                        <p:tgtEl>
                                          <p:spTgt spid="197"/>
                                        </p:tgtEl>
                                      </p:cBhvr>
                                    </p:animEffect>
                                  </p:childTnLst>
                                </p:cTn>
                              </p:par>
                            </p:childTnLst>
                          </p:cTn>
                        </p:par>
                        <p:par>
                          <p:cTn id="25" fill="hold">
                            <p:stCondLst>
                              <p:cond delay="5000"/>
                            </p:stCondLst>
                            <p:childTnLst>
                              <p:par>
                                <p:cTn id="26" presetID="10" presetClass="entr" fill="hold" grpId="0" nodeType="afterEffect">
                                  <p:stCondLst>
                                    <p:cond delay="1000"/>
                                  </p:stCondLst>
                                  <p:iterate>
                                    <p:tmAbs val="0"/>
                                  </p:iterate>
                                  <p:childTnLst>
                                    <p:set>
                                      <p:cBhvr>
                                        <p:cTn id="27" fill="hold"/>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advAuto="0"/>
      <p:bldP spid="191" grpId="0" animBg="1" advAuto="0"/>
      <p:bldP spid="194" grpId="0" animBg="1" advAuto="0"/>
      <p:bldP spid="197" grpId="0" animBg="1" advAuto="0"/>
      <p:bldP spid="200" grpId="0" animBg="1" advAuto="0"/>
      <p:bldP spid="203"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Why NOT a Monolith?"/>
          <p:cNvSpPr txBox="1">
            <a:spLocks noGrp="1"/>
          </p:cNvSpPr>
          <p:nvPr>
            <p:ph type="title"/>
          </p:nvPr>
        </p:nvSpPr>
        <p:spPr>
          <a:xfrm>
            <a:off x="302683" y="228601"/>
            <a:ext cx="11584516" cy="521677"/>
          </a:xfrm>
        </p:spPr>
        <p:txBody>
          <a:bodyPr>
            <a:normAutofit/>
          </a:bodyPr>
          <a:lstStyle/>
          <a:p>
            <a:r>
              <a:t>Why </a:t>
            </a:r>
            <a:r>
              <a:rPr lang="en-US"/>
              <a:t>NOT</a:t>
            </a:r>
            <a:r>
              <a:t> a Monolith?</a:t>
            </a:r>
          </a:p>
        </p:txBody>
      </p:sp>
      <p:pic>
        <p:nvPicPr>
          <p:cNvPr id="2" name="Content Placeholder 1">
            <a:extLst>
              <a:ext uri="{FF2B5EF4-FFF2-40B4-BE49-F238E27FC236}">
                <a16:creationId xmlns:a16="http://schemas.microsoft.com/office/drawing/2014/main" id="{F749F387-AC93-DBDB-4EF7-38BAC5197E6D}"/>
              </a:ext>
            </a:extLst>
          </p:cNvPr>
          <p:cNvPicPr>
            <a:picLocks noGrp="1" noChangeAspect="1"/>
          </p:cNvPicPr>
          <p:nvPr>
            <p:ph sz="half" idx="2"/>
          </p:nvPr>
        </p:nvPicPr>
        <p:blipFill>
          <a:blip r:embed="rId3"/>
          <a:srcRect l="29475" r="26964"/>
          <a:stretch/>
        </p:blipFill>
        <p:spPr>
          <a:xfrm>
            <a:off x="303213" y="922420"/>
            <a:ext cx="4378516" cy="4951632"/>
          </a:xfrm>
        </p:spPr>
      </p:pic>
      <p:graphicFrame>
        <p:nvGraphicFramePr>
          <p:cNvPr id="240" name="A product of our agile approach to our projects…smaller features finished earlier.…">
            <a:extLst>
              <a:ext uri="{FF2B5EF4-FFF2-40B4-BE49-F238E27FC236}">
                <a16:creationId xmlns:a16="http://schemas.microsoft.com/office/drawing/2014/main" id="{E5F7022B-C9C0-2871-7871-F4D67EC91D25}"/>
              </a:ext>
            </a:extLst>
          </p:cNvPr>
          <p:cNvGraphicFramePr/>
          <p:nvPr>
            <p:extLst>
              <p:ext uri="{D42A27DB-BD31-4B8C-83A1-F6EECF244321}">
                <p14:modId xmlns:p14="http://schemas.microsoft.com/office/powerpoint/2010/main" val="1663735678"/>
              </p:ext>
            </p:extLst>
          </p:nvPr>
        </p:nvGraphicFramePr>
        <p:xfrm>
          <a:off x="5127813" y="1303339"/>
          <a:ext cx="6992471" cy="4632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Monolithic"/>
          <p:cNvSpPr txBox="1">
            <a:spLocks noGrp="1"/>
          </p:cNvSpPr>
          <p:nvPr>
            <p:ph type="title"/>
          </p:nvPr>
        </p:nvSpPr>
        <p:spPr>
          <a:prstGeom prst="rect">
            <a:avLst/>
          </a:prstGeom>
        </p:spPr>
        <p:txBody>
          <a:bodyPr/>
          <a:lstStyle/>
          <a:p>
            <a:r>
              <a:t>Monolithic</a:t>
            </a:r>
          </a:p>
        </p:txBody>
      </p:sp>
      <p:grpSp>
        <p:nvGrpSpPr>
          <p:cNvPr id="217" name="Group"/>
          <p:cNvGrpSpPr/>
          <p:nvPr/>
        </p:nvGrpSpPr>
        <p:grpSpPr>
          <a:xfrm>
            <a:off x="3666784" y="2837245"/>
            <a:ext cx="2115239" cy="738131"/>
            <a:chOff x="0" y="0"/>
            <a:chExt cx="4230476" cy="1476260"/>
          </a:xfrm>
        </p:grpSpPr>
        <p:sp>
          <p:nvSpPr>
            <p:cNvPr id="21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16"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220" name="Group"/>
          <p:cNvGrpSpPr/>
          <p:nvPr/>
        </p:nvGrpSpPr>
        <p:grpSpPr>
          <a:xfrm>
            <a:off x="5352364" y="2864386"/>
            <a:ext cx="2115239" cy="738131"/>
            <a:chOff x="0" y="0"/>
            <a:chExt cx="4230476" cy="1476260"/>
          </a:xfrm>
        </p:grpSpPr>
        <p:sp>
          <p:nvSpPr>
            <p:cNvPr id="21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19"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223" name="Group"/>
          <p:cNvGrpSpPr/>
          <p:nvPr/>
        </p:nvGrpSpPr>
        <p:grpSpPr>
          <a:xfrm>
            <a:off x="3980762" y="3508872"/>
            <a:ext cx="2115239" cy="738131"/>
            <a:chOff x="0" y="0"/>
            <a:chExt cx="4230476" cy="1476260"/>
          </a:xfrm>
        </p:grpSpPr>
        <p:sp>
          <p:nvSpPr>
            <p:cNvPr id="2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22"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226" name="Group"/>
          <p:cNvGrpSpPr/>
          <p:nvPr/>
        </p:nvGrpSpPr>
        <p:grpSpPr>
          <a:xfrm>
            <a:off x="4751026" y="3944440"/>
            <a:ext cx="2115239" cy="738131"/>
            <a:chOff x="0" y="0"/>
            <a:chExt cx="4230476" cy="1476260"/>
          </a:xfrm>
        </p:grpSpPr>
        <p:sp>
          <p:nvSpPr>
            <p:cNvPr id="2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25"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229" name="Group"/>
          <p:cNvGrpSpPr/>
          <p:nvPr/>
        </p:nvGrpSpPr>
        <p:grpSpPr>
          <a:xfrm>
            <a:off x="5808645" y="3429000"/>
            <a:ext cx="2115239" cy="738131"/>
            <a:chOff x="0" y="0"/>
            <a:chExt cx="4230476" cy="1476260"/>
          </a:xfrm>
        </p:grpSpPr>
        <p:sp>
          <p:nvSpPr>
            <p:cNvPr id="2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28" name="Warehouse"/>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grpSp>
        <p:nvGrpSpPr>
          <p:cNvPr id="232" name="Group"/>
          <p:cNvGrpSpPr/>
          <p:nvPr/>
        </p:nvGrpSpPr>
        <p:grpSpPr>
          <a:xfrm>
            <a:off x="4626168" y="2401677"/>
            <a:ext cx="2115239" cy="738131"/>
            <a:chOff x="0" y="0"/>
            <a:chExt cx="4230476" cy="1476260"/>
          </a:xfrm>
        </p:grpSpPr>
        <p:sp>
          <p:nvSpPr>
            <p:cNvPr id="2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31"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OA"/>
          <p:cNvSpPr txBox="1">
            <a:spLocks noGrp="1"/>
          </p:cNvSpPr>
          <p:nvPr>
            <p:ph type="title"/>
          </p:nvPr>
        </p:nvSpPr>
        <p:spPr>
          <a:prstGeom prst="rect">
            <a:avLst/>
          </a:prstGeom>
        </p:spPr>
        <p:txBody>
          <a:bodyPr/>
          <a:lstStyle/>
          <a:p>
            <a:r>
              <a:rPr lang="en-US" dirty="0"/>
              <a:t>Service Oriented Architectures (SOA)</a:t>
            </a:r>
            <a:endParaRPr dirty="0"/>
          </a:p>
        </p:txBody>
      </p:sp>
      <p:grpSp>
        <p:nvGrpSpPr>
          <p:cNvPr id="246" name="Group"/>
          <p:cNvGrpSpPr/>
          <p:nvPr/>
        </p:nvGrpSpPr>
        <p:grpSpPr>
          <a:xfrm>
            <a:off x="2466862" y="2126256"/>
            <a:ext cx="2115239" cy="738131"/>
            <a:chOff x="0" y="0"/>
            <a:chExt cx="4230476" cy="1476260"/>
          </a:xfrm>
        </p:grpSpPr>
        <p:sp>
          <p:nvSpPr>
            <p:cNvPr id="24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45"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249" name="Group"/>
          <p:cNvGrpSpPr/>
          <p:nvPr/>
        </p:nvGrpSpPr>
        <p:grpSpPr>
          <a:xfrm>
            <a:off x="5004414" y="2126256"/>
            <a:ext cx="2115239" cy="738131"/>
            <a:chOff x="0" y="0"/>
            <a:chExt cx="4230476" cy="1476260"/>
          </a:xfrm>
        </p:grpSpPr>
        <p:sp>
          <p:nvSpPr>
            <p:cNvPr id="24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48"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252" name="Group"/>
          <p:cNvGrpSpPr/>
          <p:nvPr/>
        </p:nvGrpSpPr>
        <p:grpSpPr>
          <a:xfrm>
            <a:off x="7541966" y="2126256"/>
            <a:ext cx="2115239" cy="738131"/>
            <a:chOff x="0" y="0"/>
            <a:chExt cx="4230476" cy="1476260"/>
          </a:xfrm>
        </p:grpSpPr>
        <p:sp>
          <p:nvSpPr>
            <p:cNvPr id="25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51"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255" name="Group"/>
          <p:cNvGrpSpPr/>
          <p:nvPr/>
        </p:nvGrpSpPr>
        <p:grpSpPr>
          <a:xfrm>
            <a:off x="2466862" y="4588525"/>
            <a:ext cx="2115239" cy="738131"/>
            <a:chOff x="0" y="0"/>
            <a:chExt cx="4230476" cy="1476260"/>
          </a:xfrm>
        </p:grpSpPr>
        <p:sp>
          <p:nvSpPr>
            <p:cNvPr id="25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54"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258" name="Group"/>
          <p:cNvGrpSpPr/>
          <p:nvPr/>
        </p:nvGrpSpPr>
        <p:grpSpPr>
          <a:xfrm>
            <a:off x="5004414" y="4588525"/>
            <a:ext cx="2115239" cy="738131"/>
            <a:chOff x="0" y="0"/>
            <a:chExt cx="4230476" cy="1476260"/>
          </a:xfrm>
        </p:grpSpPr>
        <p:sp>
          <p:nvSpPr>
            <p:cNvPr id="25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57"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261" name="Group"/>
          <p:cNvGrpSpPr/>
          <p:nvPr/>
        </p:nvGrpSpPr>
        <p:grpSpPr>
          <a:xfrm>
            <a:off x="7541966" y="4588525"/>
            <a:ext cx="2115239" cy="738131"/>
            <a:chOff x="0" y="0"/>
            <a:chExt cx="4230476" cy="1476260"/>
          </a:xfrm>
        </p:grpSpPr>
        <p:sp>
          <p:nvSpPr>
            <p:cNvPr id="2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60" name="Warehouse"/>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OA"/>
          <p:cNvSpPr txBox="1">
            <a:spLocks noGrp="1"/>
          </p:cNvSpPr>
          <p:nvPr>
            <p:ph type="title"/>
          </p:nvPr>
        </p:nvSpPr>
        <p:spPr>
          <a:prstGeom prst="rect">
            <a:avLst/>
          </a:prstGeom>
        </p:spPr>
        <p:txBody>
          <a:bodyPr/>
          <a:lstStyle/>
          <a:p>
            <a:r>
              <a:rPr dirty="0"/>
              <a:t>SOA</a:t>
            </a:r>
          </a:p>
        </p:txBody>
      </p:sp>
      <p:sp>
        <p:nvSpPr>
          <p:cNvPr id="297" name="Connection Line"/>
          <p:cNvSpPr/>
          <p:nvPr/>
        </p:nvSpPr>
        <p:spPr>
          <a:xfrm>
            <a:off x="4588357" y="2495321"/>
            <a:ext cx="4097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a:tailEnd type="triangle"/>
          </a:ln>
        </p:spPr>
        <p:txBody>
          <a:bodyPr/>
          <a:lstStyle/>
          <a:p>
            <a:endParaRPr sz="1600"/>
          </a:p>
        </p:txBody>
      </p:sp>
      <p:sp>
        <p:nvSpPr>
          <p:cNvPr id="268" name="Line"/>
          <p:cNvSpPr/>
          <p:nvPr/>
        </p:nvSpPr>
        <p:spPr>
          <a:xfrm>
            <a:off x="3524481" y="2839169"/>
            <a:ext cx="2537553" cy="1749356"/>
          </a:xfrm>
          <a:prstGeom prst="line">
            <a:avLst/>
          </a:prstGeom>
          <a:ln w="63500">
            <a:solidFill>
              <a:srgbClr val="000000"/>
            </a:solidFill>
            <a:miter/>
            <a:tailEnd type="triangle"/>
          </a:ln>
        </p:spPr>
        <p:txBody>
          <a:bodyPr tIns="45720" bIns="45720"/>
          <a:lstStyle/>
          <a:p>
            <a:endParaRPr sz="1600"/>
          </a:p>
        </p:txBody>
      </p:sp>
      <p:sp>
        <p:nvSpPr>
          <p:cNvPr id="298" name="Connection Line"/>
          <p:cNvSpPr/>
          <p:nvPr/>
        </p:nvSpPr>
        <p:spPr>
          <a:xfrm>
            <a:off x="7125909" y="2495321"/>
            <a:ext cx="409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a:tailEnd type="triangle"/>
          </a:ln>
        </p:spPr>
        <p:txBody>
          <a:bodyPr/>
          <a:lstStyle/>
          <a:p>
            <a:endParaRPr sz="1600"/>
          </a:p>
        </p:txBody>
      </p:sp>
      <p:sp>
        <p:nvSpPr>
          <p:cNvPr id="299" name="Connection Line"/>
          <p:cNvSpPr/>
          <p:nvPr/>
        </p:nvSpPr>
        <p:spPr>
          <a:xfrm>
            <a:off x="6448985" y="2870794"/>
            <a:ext cx="1763707" cy="1711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0">
            <a:solidFill>
              <a:srgbClr val="000000"/>
            </a:solidFill>
            <a:miter/>
            <a:tailEnd type="triangle"/>
          </a:ln>
        </p:spPr>
        <p:txBody>
          <a:bodyPr/>
          <a:lstStyle/>
          <a:p>
            <a:endParaRPr sz="1600"/>
          </a:p>
        </p:txBody>
      </p:sp>
      <p:sp>
        <p:nvSpPr>
          <p:cNvPr id="300" name="Connection Line"/>
          <p:cNvSpPr/>
          <p:nvPr/>
        </p:nvSpPr>
        <p:spPr>
          <a:xfrm>
            <a:off x="4298386" y="2870794"/>
            <a:ext cx="3527414" cy="1711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0">
            <a:solidFill>
              <a:srgbClr val="000000"/>
            </a:solidFill>
            <a:miter/>
            <a:tailEnd type="triangle"/>
          </a:ln>
        </p:spPr>
        <p:txBody>
          <a:bodyPr/>
          <a:lstStyle/>
          <a:p>
            <a:endParaRPr sz="1600"/>
          </a:p>
        </p:txBody>
      </p:sp>
      <p:sp>
        <p:nvSpPr>
          <p:cNvPr id="301" name="Connection Line"/>
          <p:cNvSpPr/>
          <p:nvPr/>
        </p:nvSpPr>
        <p:spPr>
          <a:xfrm>
            <a:off x="4298267" y="2870794"/>
            <a:ext cx="3527414" cy="17113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0">
            <a:solidFill>
              <a:srgbClr val="000000"/>
            </a:solidFill>
            <a:miter/>
            <a:tailEnd type="triangle"/>
          </a:ln>
        </p:spPr>
        <p:txBody>
          <a:bodyPr/>
          <a:lstStyle/>
          <a:p>
            <a:endParaRPr sz="1600"/>
          </a:p>
        </p:txBody>
      </p:sp>
      <p:sp>
        <p:nvSpPr>
          <p:cNvPr id="302" name="Connection Line"/>
          <p:cNvSpPr/>
          <p:nvPr/>
        </p:nvSpPr>
        <p:spPr>
          <a:xfrm>
            <a:off x="8599585" y="2870794"/>
            <a:ext cx="1" cy="1711382"/>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63500">
            <a:solidFill>
              <a:srgbClr val="000000"/>
            </a:solidFill>
            <a:miter/>
            <a:tailEnd type="triangle"/>
          </a:ln>
        </p:spPr>
        <p:txBody>
          <a:bodyPr/>
          <a:lstStyle/>
          <a:p>
            <a:endParaRPr sz="1600"/>
          </a:p>
        </p:txBody>
      </p:sp>
      <p:sp>
        <p:nvSpPr>
          <p:cNvPr id="303" name="Connection Line"/>
          <p:cNvSpPr/>
          <p:nvPr/>
        </p:nvSpPr>
        <p:spPr>
          <a:xfrm>
            <a:off x="6062033" y="2870794"/>
            <a:ext cx="1" cy="1711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21600" y="21600"/>
                </a:cubicBezTo>
              </a:path>
            </a:pathLst>
          </a:custGeom>
          <a:ln w="63500">
            <a:solidFill>
              <a:srgbClr val="000000"/>
            </a:solidFill>
            <a:miter/>
            <a:tailEnd type="triangle"/>
          </a:ln>
        </p:spPr>
        <p:txBody>
          <a:bodyPr/>
          <a:lstStyle/>
          <a:p>
            <a:endParaRPr sz="1600"/>
          </a:p>
        </p:txBody>
      </p:sp>
      <p:sp>
        <p:nvSpPr>
          <p:cNvPr id="304" name="Connection Line"/>
          <p:cNvSpPr/>
          <p:nvPr/>
        </p:nvSpPr>
        <p:spPr>
          <a:xfrm>
            <a:off x="3524481" y="2870794"/>
            <a:ext cx="1" cy="1711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63500">
            <a:solidFill>
              <a:srgbClr val="000000"/>
            </a:solidFill>
            <a:miter/>
            <a:tailEnd type="triangle"/>
          </a:ln>
        </p:spPr>
        <p:txBody>
          <a:bodyPr/>
          <a:lstStyle/>
          <a:p>
            <a:endParaRPr sz="1600"/>
          </a:p>
        </p:txBody>
      </p:sp>
      <p:sp>
        <p:nvSpPr>
          <p:cNvPr id="305" name="Connection Line"/>
          <p:cNvSpPr/>
          <p:nvPr/>
        </p:nvSpPr>
        <p:spPr>
          <a:xfrm>
            <a:off x="4588357" y="4957590"/>
            <a:ext cx="409707" cy="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0"/>
                  <a:pt x="0" y="0"/>
                </a:cubicBezTo>
              </a:path>
            </a:pathLst>
          </a:custGeom>
          <a:ln w="63500">
            <a:solidFill>
              <a:srgbClr val="000000"/>
            </a:solidFill>
            <a:miter/>
            <a:tailEnd type="triangle"/>
          </a:ln>
        </p:spPr>
        <p:txBody>
          <a:bodyPr/>
          <a:lstStyle/>
          <a:p>
            <a:endParaRPr sz="1600"/>
          </a:p>
        </p:txBody>
      </p:sp>
      <p:sp>
        <p:nvSpPr>
          <p:cNvPr id="277" name="Tightly Coupled"/>
          <p:cNvSpPr txBox="1"/>
          <p:nvPr/>
        </p:nvSpPr>
        <p:spPr>
          <a:xfrm>
            <a:off x="4352173" y="5695720"/>
            <a:ext cx="3729098" cy="70788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lvl1pPr>
              <a:defRPr sz="8000">
                <a:solidFill>
                  <a:srgbClr val="C00000"/>
                </a:solidFill>
              </a:defRPr>
            </a:lvl1pPr>
          </a:lstStyle>
          <a:p>
            <a:r>
              <a:rPr sz="4000"/>
              <a:t>Tightly Coupled</a:t>
            </a:r>
          </a:p>
        </p:txBody>
      </p:sp>
      <p:grpSp>
        <p:nvGrpSpPr>
          <p:cNvPr id="281" name="Group"/>
          <p:cNvGrpSpPr/>
          <p:nvPr/>
        </p:nvGrpSpPr>
        <p:grpSpPr>
          <a:xfrm>
            <a:off x="2466862" y="2126256"/>
            <a:ext cx="2115239" cy="738131"/>
            <a:chOff x="0" y="0"/>
            <a:chExt cx="4230476" cy="1476260"/>
          </a:xfrm>
        </p:grpSpPr>
        <p:sp>
          <p:nvSpPr>
            <p:cNvPr id="27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80" name="Order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Orders</a:t>
              </a:r>
            </a:p>
          </p:txBody>
        </p:sp>
      </p:grpSp>
      <p:grpSp>
        <p:nvGrpSpPr>
          <p:cNvPr id="284" name="Group"/>
          <p:cNvGrpSpPr/>
          <p:nvPr/>
        </p:nvGrpSpPr>
        <p:grpSpPr>
          <a:xfrm>
            <a:off x="5004414" y="2126256"/>
            <a:ext cx="2115239" cy="738131"/>
            <a:chOff x="0" y="0"/>
            <a:chExt cx="4230476" cy="1476260"/>
          </a:xfrm>
        </p:grpSpPr>
        <p:sp>
          <p:nvSpPr>
            <p:cNvPr id="28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83" name="Invoic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Invoicing</a:t>
              </a:r>
            </a:p>
          </p:txBody>
        </p:sp>
      </p:grpSp>
      <p:grpSp>
        <p:nvGrpSpPr>
          <p:cNvPr id="287" name="Group"/>
          <p:cNvGrpSpPr/>
          <p:nvPr/>
        </p:nvGrpSpPr>
        <p:grpSpPr>
          <a:xfrm>
            <a:off x="7541966" y="2126256"/>
            <a:ext cx="2115239" cy="738131"/>
            <a:chOff x="0" y="0"/>
            <a:chExt cx="4230476" cy="1476260"/>
          </a:xfrm>
        </p:grpSpPr>
        <p:sp>
          <p:nvSpPr>
            <p:cNvPr id="28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86" name="Inventory"/>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Inventory</a:t>
              </a:r>
            </a:p>
          </p:txBody>
        </p:sp>
      </p:grpSp>
      <p:grpSp>
        <p:nvGrpSpPr>
          <p:cNvPr id="290" name="Group"/>
          <p:cNvGrpSpPr/>
          <p:nvPr/>
        </p:nvGrpSpPr>
        <p:grpSpPr>
          <a:xfrm>
            <a:off x="2466862" y="4588525"/>
            <a:ext cx="2115239" cy="738131"/>
            <a:chOff x="0" y="0"/>
            <a:chExt cx="4230476" cy="1476260"/>
          </a:xfrm>
        </p:grpSpPr>
        <p:sp>
          <p:nvSpPr>
            <p:cNvPr id="28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89" name="Logging"/>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Logging</a:t>
              </a:r>
            </a:p>
          </p:txBody>
        </p:sp>
      </p:grpSp>
      <p:grpSp>
        <p:nvGrpSpPr>
          <p:cNvPr id="293" name="Group"/>
          <p:cNvGrpSpPr/>
          <p:nvPr/>
        </p:nvGrpSpPr>
        <p:grpSpPr>
          <a:xfrm>
            <a:off x="5004414" y="4588525"/>
            <a:ext cx="2115239" cy="738131"/>
            <a:chOff x="0" y="0"/>
            <a:chExt cx="4230476" cy="1476260"/>
          </a:xfrm>
        </p:grpSpPr>
        <p:sp>
          <p:nvSpPr>
            <p:cNvPr id="29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92" name="Profiles"/>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Profiles</a:t>
              </a:r>
            </a:p>
          </p:txBody>
        </p:sp>
      </p:grpSp>
      <p:grpSp>
        <p:nvGrpSpPr>
          <p:cNvPr id="296" name="Group"/>
          <p:cNvGrpSpPr/>
          <p:nvPr/>
        </p:nvGrpSpPr>
        <p:grpSpPr>
          <a:xfrm>
            <a:off x="7541966" y="4588525"/>
            <a:ext cx="2115239" cy="738131"/>
            <a:chOff x="0" y="0"/>
            <a:chExt cx="4230476" cy="1476260"/>
          </a:xfrm>
        </p:grpSpPr>
        <p:sp>
          <p:nvSpPr>
            <p:cNvPr id="29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45720" tIns="45720" rIns="45720" bIns="45720" numCol="1" anchor="ctr">
              <a:noAutofit/>
            </a:bodyPr>
            <a:lstStyle/>
            <a:p>
              <a:pPr algn="ctr">
                <a:defRPr>
                  <a:solidFill>
                    <a:srgbClr val="FFFFFF"/>
                  </a:solidFill>
                </a:defRPr>
              </a:pPr>
              <a:endParaRPr sz="1600"/>
            </a:p>
          </p:txBody>
        </p:sp>
        <p:sp>
          <p:nvSpPr>
            <p:cNvPr id="295" name="Warehouse"/>
            <p:cNvSpPr txBox="1"/>
            <p:nvPr/>
          </p:nvSpPr>
          <p:spPr>
            <a:xfrm>
              <a:off x="72066" y="399577"/>
              <a:ext cx="4086344" cy="67710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1600"/>
                <a:t>Warehouse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04"/>
                                        </p:tgtEl>
                                        <p:attrNameLst>
                                          <p:attrName>style.visibility</p:attrName>
                                        </p:attrNameLst>
                                      </p:cBhvr>
                                      <p:to>
                                        <p:strVal val="visible"/>
                                      </p:to>
                                    </p:set>
                                    <p:animEffect transition="in" filter="dissolve">
                                      <p:cBhvr>
                                        <p:cTn id="7" dur="1000"/>
                                        <p:tgtEl>
                                          <p:spTgt spid="304"/>
                                        </p:tgtEl>
                                      </p:cBhvr>
                                    </p:animEffect>
                                  </p:childTnLst>
                                </p:cTn>
                              </p:par>
                            </p:childTnLst>
                          </p:cTn>
                        </p:par>
                        <p:par>
                          <p:cTn id="8" fill="hold">
                            <p:stCondLst>
                              <p:cond delay="1000"/>
                            </p:stCondLst>
                            <p:childTnLst>
                              <p:par>
                                <p:cTn id="9" presetID="9" presetClass="entr" fill="hold" grpId="0" nodeType="afterEffect">
                                  <p:stCondLst>
                                    <p:cond delay="500"/>
                                  </p:stCondLst>
                                  <p:iterate>
                                    <p:tmAbs val="0"/>
                                  </p:iterate>
                                  <p:childTnLst>
                                    <p:set>
                                      <p:cBhvr>
                                        <p:cTn id="10" fill="hold"/>
                                        <p:tgtEl>
                                          <p:spTgt spid="268"/>
                                        </p:tgtEl>
                                        <p:attrNameLst>
                                          <p:attrName>style.visibility</p:attrName>
                                        </p:attrNameLst>
                                      </p:cBhvr>
                                      <p:to>
                                        <p:strVal val="visible"/>
                                      </p:to>
                                    </p:set>
                                    <p:animEffect transition="in" filter="dissolve">
                                      <p:cBhvr>
                                        <p:cTn id="11" dur="1000"/>
                                        <p:tgtEl>
                                          <p:spTgt spid="268"/>
                                        </p:tgtEl>
                                      </p:cBhvr>
                                    </p:animEffect>
                                  </p:childTnLst>
                                </p:cTn>
                              </p:par>
                            </p:childTnLst>
                          </p:cTn>
                        </p:par>
                        <p:par>
                          <p:cTn id="12" fill="hold">
                            <p:stCondLst>
                              <p:cond delay="2500"/>
                            </p:stCondLst>
                            <p:childTnLst>
                              <p:par>
                                <p:cTn id="13" presetID="9" presetClass="entr" fill="hold" grpId="0" nodeType="afterEffect">
                                  <p:stCondLst>
                                    <p:cond delay="500"/>
                                  </p:stCondLst>
                                  <p:iterate>
                                    <p:tmAbs val="0"/>
                                  </p:iterate>
                                  <p:childTnLst>
                                    <p:set>
                                      <p:cBhvr>
                                        <p:cTn id="14" fill="hold"/>
                                        <p:tgtEl>
                                          <p:spTgt spid="300"/>
                                        </p:tgtEl>
                                        <p:attrNameLst>
                                          <p:attrName>style.visibility</p:attrName>
                                        </p:attrNameLst>
                                      </p:cBhvr>
                                      <p:to>
                                        <p:strVal val="visible"/>
                                      </p:to>
                                    </p:set>
                                    <p:animEffect transition="in" filter="dissolve">
                                      <p:cBhvr>
                                        <p:cTn id="15" dur="1000"/>
                                        <p:tgtEl>
                                          <p:spTgt spid="300"/>
                                        </p:tgtEl>
                                      </p:cBhvr>
                                    </p:animEffect>
                                  </p:childTnLst>
                                </p:cTn>
                              </p:par>
                            </p:childTnLst>
                          </p:cTn>
                        </p:par>
                        <p:par>
                          <p:cTn id="16" fill="hold">
                            <p:stCondLst>
                              <p:cond delay="4000"/>
                            </p:stCondLst>
                            <p:childTnLst>
                              <p:par>
                                <p:cTn id="17" presetID="9" presetClass="entr" fill="hold" grpId="0" nodeType="afterEffect">
                                  <p:stCondLst>
                                    <p:cond delay="500"/>
                                  </p:stCondLst>
                                  <p:iterate>
                                    <p:tmAbs val="0"/>
                                  </p:iterate>
                                  <p:childTnLst>
                                    <p:set>
                                      <p:cBhvr>
                                        <p:cTn id="18" fill="hold"/>
                                        <p:tgtEl>
                                          <p:spTgt spid="301"/>
                                        </p:tgtEl>
                                        <p:attrNameLst>
                                          <p:attrName>style.visibility</p:attrName>
                                        </p:attrNameLst>
                                      </p:cBhvr>
                                      <p:to>
                                        <p:strVal val="visible"/>
                                      </p:to>
                                    </p:set>
                                    <p:animEffect transition="in" filter="dissolve">
                                      <p:cBhvr>
                                        <p:cTn id="19" dur="1000"/>
                                        <p:tgtEl>
                                          <p:spTgt spid="301"/>
                                        </p:tgtEl>
                                      </p:cBhvr>
                                    </p:animEffect>
                                  </p:childTnLst>
                                </p:cTn>
                              </p:par>
                            </p:childTnLst>
                          </p:cTn>
                        </p:par>
                        <p:par>
                          <p:cTn id="20" fill="hold">
                            <p:stCondLst>
                              <p:cond delay="5500"/>
                            </p:stCondLst>
                            <p:childTnLst>
                              <p:par>
                                <p:cTn id="21" presetID="9" presetClass="entr" fill="hold" grpId="0" nodeType="afterEffect">
                                  <p:stCondLst>
                                    <p:cond delay="500"/>
                                  </p:stCondLst>
                                  <p:iterate>
                                    <p:tmAbs val="0"/>
                                  </p:iterate>
                                  <p:childTnLst>
                                    <p:set>
                                      <p:cBhvr>
                                        <p:cTn id="22" fill="hold"/>
                                        <p:tgtEl>
                                          <p:spTgt spid="305"/>
                                        </p:tgtEl>
                                        <p:attrNameLst>
                                          <p:attrName>style.visibility</p:attrName>
                                        </p:attrNameLst>
                                      </p:cBhvr>
                                      <p:to>
                                        <p:strVal val="visible"/>
                                      </p:to>
                                    </p:set>
                                    <p:animEffect transition="in" filter="dissolve">
                                      <p:cBhvr>
                                        <p:cTn id="23" dur="1000"/>
                                        <p:tgtEl>
                                          <p:spTgt spid="305"/>
                                        </p:tgtEl>
                                      </p:cBhvr>
                                    </p:animEffect>
                                  </p:childTnLst>
                                </p:cTn>
                              </p:par>
                            </p:childTnLst>
                          </p:cTn>
                        </p:par>
                        <p:par>
                          <p:cTn id="24" fill="hold">
                            <p:stCondLst>
                              <p:cond delay="7000"/>
                            </p:stCondLst>
                            <p:childTnLst>
                              <p:par>
                                <p:cTn id="25" presetID="9" presetClass="entr" fill="hold" grpId="0" nodeType="afterEffect">
                                  <p:stCondLst>
                                    <p:cond delay="500"/>
                                  </p:stCondLst>
                                  <p:iterate>
                                    <p:tmAbs val="0"/>
                                  </p:iterate>
                                  <p:childTnLst>
                                    <p:set>
                                      <p:cBhvr>
                                        <p:cTn id="26" fill="hold"/>
                                        <p:tgtEl>
                                          <p:spTgt spid="303"/>
                                        </p:tgtEl>
                                        <p:attrNameLst>
                                          <p:attrName>style.visibility</p:attrName>
                                        </p:attrNameLst>
                                      </p:cBhvr>
                                      <p:to>
                                        <p:strVal val="visible"/>
                                      </p:to>
                                    </p:set>
                                    <p:animEffect transition="in" filter="dissolve">
                                      <p:cBhvr>
                                        <p:cTn id="27" dur="1000"/>
                                        <p:tgtEl>
                                          <p:spTgt spid="303"/>
                                        </p:tgtEl>
                                      </p:cBhvr>
                                    </p:animEffect>
                                  </p:childTnLst>
                                </p:cTn>
                              </p:par>
                            </p:childTnLst>
                          </p:cTn>
                        </p:par>
                        <p:par>
                          <p:cTn id="28" fill="hold">
                            <p:stCondLst>
                              <p:cond delay="8500"/>
                            </p:stCondLst>
                            <p:childTnLst>
                              <p:par>
                                <p:cTn id="29" presetID="9" presetClass="entr" fill="hold" grpId="0" nodeType="afterEffect">
                                  <p:stCondLst>
                                    <p:cond delay="500"/>
                                  </p:stCondLst>
                                  <p:iterate>
                                    <p:tmAbs val="0"/>
                                  </p:iterate>
                                  <p:childTnLst>
                                    <p:set>
                                      <p:cBhvr>
                                        <p:cTn id="30" fill="hold"/>
                                        <p:tgtEl>
                                          <p:spTgt spid="297"/>
                                        </p:tgtEl>
                                        <p:attrNameLst>
                                          <p:attrName>style.visibility</p:attrName>
                                        </p:attrNameLst>
                                      </p:cBhvr>
                                      <p:to>
                                        <p:strVal val="visible"/>
                                      </p:to>
                                    </p:set>
                                    <p:animEffect transition="in" filter="dissolve">
                                      <p:cBhvr>
                                        <p:cTn id="31" dur="1000"/>
                                        <p:tgtEl>
                                          <p:spTgt spid="297"/>
                                        </p:tgtEl>
                                      </p:cBhvr>
                                    </p:animEffect>
                                  </p:childTnLst>
                                </p:cTn>
                              </p:par>
                            </p:childTnLst>
                          </p:cTn>
                        </p:par>
                        <p:par>
                          <p:cTn id="32" fill="hold">
                            <p:stCondLst>
                              <p:cond delay="10000"/>
                            </p:stCondLst>
                            <p:childTnLst>
                              <p:par>
                                <p:cTn id="33" presetID="9" presetClass="entr" fill="hold" grpId="0" nodeType="afterEffect">
                                  <p:stCondLst>
                                    <p:cond delay="500"/>
                                  </p:stCondLst>
                                  <p:iterate>
                                    <p:tmAbs val="0"/>
                                  </p:iterate>
                                  <p:childTnLst>
                                    <p:set>
                                      <p:cBhvr>
                                        <p:cTn id="34" fill="hold"/>
                                        <p:tgtEl>
                                          <p:spTgt spid="298"/>
                                        </p:tgtEl>
                                        <p:attrNameLst>
                                          <p:attrName>style.visibility</p:attrName>
                                        </p:attrNameLst>
                                      </p:cBhvr>
                                      <p:to>
                                        <p:strVal val="visible"/>
                                      </p:to>
                                    </p:set>
                                    <p:animEffect transition="in" filter="dissolve">
                                      <p:cBhvr>
                                        <p:cTn id="35" dur="1000"/>
                                        <p:tgtEl>
                                          <p:spTgt spid="298"/>
                                        </p:tgtEl>
                                      </p:cBhvr>
                                    </p:animEffect>
                                  </p:childTnLst>
                                </p:cTn>
                              </p:par>
                            </p:childTnLst>
                          </p:cTn>
                        </p:par>
                        <p:par>
                          <p:cTn id="36" fill="hold">
                            <p:stCondLst>
                              <p:cond delay="11500"/>
                            </p:stCondLst>
                            <p:childTnLst>
                              <p:par>
                                <p:cTn id="37" presetID="9" presetClass="entr" fill="hold" grpId="0" nodeType="afterEffect">
                                  <p:stCondLst>
                                    <p:cond delay="500"/>
                                  </p:stCondLst>
                                  <p:iterate>
                                    <p:tmAbs val="0"/>
                                  </p:iterate>
                                  <p:childTnLst>
                                    <p:set>
                                      <p:cBhvr>
                                        <p:cTn id="38" fill="hold"/>
                                        <p:tgtEl>
                                          <p:spTgt spid="299"/>
                                        </p:tgtEl>
                                        <p:attrNameLst>
                                          <p:attrName>style.visibility</p:attrName>
                                        </p:attrNameLst>
                                      </p:cBhvr>
                                      <p:to>
                                        <p:strVal val="visible"/>
                                      </p:to>
                                    </p:set>
                                    <p:animEffect transition="in" filter="dissolve">
                                      <p:cBhvr>
                                        <p:cTn id="39" dur="1000"/>
                                        <p:tgtEl>
                                          <p:spTgt spid="299"/>
                                        </p:tgtEl>
                                      </p:cBhvr>
                                    </p:animEffect>
                                  </p:childTnLst>
                                </p:cTn>
                              </p:par>
                            </p:childTnLst>
                          </p:cTn>
                        </p:par>
                        <p:par>
                          <p:cTn id="40" fill="hold">
                            <p:stCondLst>
                              <p:cond delay="13000"/>
                            </p:stCondLst>
                            <p:childTnLst>
                              <p:par>
                                <p:cTn id="41" presetID="9" presetClass="entr" fill="hold" grpId="0" nodeType="afterEffect">
                                  <p:stCondLst>
                                    <p:cond delay="500"/>
                                  </p:stCondLst>
                                  <p:iterate>
                                    <p:tmAbs val="0"/>
                                  </p:iterate>
                                  <p:childTnLst>
                                    <p:set>
                                      <p:cBhvr>
                                        <p:cTn id="42" fill="hold"/>
                                        <p:tgtEl>
                                          <p:spTgt spid="302"/>
                                        </p:tgtEl>
                                        <p:attrNameLst>
                                          <p:attrName>style.visibility</p:attrName>
                                        </p:attrNameLst>
                                      </p:cBhvr>
                                      <p:to>
                                        <p:strVal val="visible"/>
                                      </p:to>
                                    </p:set>
                                    <p:animEffect transition="in" filter="dissolve">
                                      <p:cBhvr>
                                        <p:cTn id="43" dur="1000"/>
                                        <p:tgtEl>
                                          <p:spTgt spid="30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grpId="0" nodeType="clickEffect">
                                  <p:stCondLst>
                                    <p:cond delay="0"/>
                                  </p:stCondLst>
                                  <p:iterate>
                                    <p:tmAbs val="0"/>
                                  </p:iterate>
                                  <p:childTnLst>
                                    <p:set>
                                      <p:cBhvr>
                                        <p:cTn id="47" fill="hold"/>
                                        <p:tgtEl>
                                          <p:spTgt spid="277"/>
                                        </p:tgtEl>
                                        <p:attrNameLst>
                                          <p:attrName>style.visibility</p:attrName>
                                        </p:attrNameLst>
                                      </p:cBhvr>
                                      <p:to>
                                        <p:strVal val="visible"/>
                                      </p:to>
                                    </p:set>
                                    <p:animEffect transition="in" filter="fade">
                                      <p:cBhvr>
                                        <p:cTn id="48"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68" grpId="0" animBg="1" advAuto="0"/>
      <p:bldP spid="298" grpId="0" animBg="1" advAuto="0"/>
      <p:bldP spid="299" grpId="0" animBg="1" advAuto="0"/>
      <p:bldP spid="300" grpId="0" animBg="1" advAuto="0"/>
      <p:bldP spid="301" grpId="0" animBg="1" advAuto="0"/>
      <p:bldP spid="302" grpId="0" animBg="1" advAuto="0"/>
      <p:bldP spid="303" grpId="0" animBg="1" advAuto="0"/>
      <p:bldP spid="304" grpId="0" animBg="1" advAuto="0"/>
      <p:bldP spid="305" grpId="0" animBg="1" advAuto="0"/>
      <p:bldP spid="277" grpId="0" animBg="1" advAuto="0"/>
    </p:bldLst>
  </p:timing>
</p:sld>
</file>

<file path=ppt/theme/theme1.xml><?xml version="1.0" encoding="utf-8"?>
<a:theme xmlns:a="http://schemas.openxmlformats.org/drawingml/2006/main" name="Centric Purple-Gold Template">
  <a:themeElements>
    <a:clrScheme name="Custom 1">
      <a:dk1>
        <a:srgbClr val="232C3C"/>
      </a:dk1>
      <a:lt1>
        <a:srgbClr val="FFFFFF"/>
      </a:lt1>
      <a:dk2>
        <a:srgbClr val="404041"/>
      </a:dk2>
      <a:lt2>
        <a:srgbClr val="EBEBEB"/>
      </a:lt2>
      <a:accent1>
        <a:srgbClr val="2C1A5D"/>
      </a:accent1>
      <a:accent2>
        <a:srgbClr val="676869"/>
      </a:accent2>
      <a:accent3>
        <a:srgbClr val="FDB824"/>
      </a:accent3>
      <a:accent4>
        <a:srgbClr val="1F5D82"/>
      </a:accent4>
      <a:accent5>
        <a:srgbClr val="6CA7D0"/>
      </a:accent5>
      <a:accent6>
        <a:srgbClr val="2C83BB"/>
      </a:accent6>
      <a:hlink>
        <a:srgbClr val="1F5D82"/>
      </a:hlink>
      <a:folHlink>
        <a:srgbClr val="2C83B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Centric Slide Templates &amp; Design Tips Master Deck  -  Read-Only" id="{44E24DBA-3661-2C41-B2F3-06C3DBF2A29B}" vid="{DE4C0410-FC12-464F-95BA-7ECBBA68EBDB}"/>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Roboto Regular"/>
        <a:ea typeface="Roboto Regular"/>
        <a:cs typeface="Roboto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20" ma:contentTypeDescription="Create a new document." ma:contentTypeScope="" ma:versionID="d24a14cc998d18766ee9cfa5d581caef">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ebf0cd86b7782bb83ef643d31229e446"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element ref="ns2:lcf76f155ced4ddcb4097134ff3c332f"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Account Management"/>
          <xsd:enumeration value="Branding"/>
          <xsd:enumeration value="Business Development"/>
          <xsd:enumeration value="Corporate"/>
          <xsd:enumeration value="Delivery Artifact"/>
          <xsd:enumeration value="Industry Research"/>
          <xsd:enumeration value="Marketing"/>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indexed="tr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element name="lcf76f155ced4ddcb4097134ff3c332f" ma:index="55" nillable="true" ma:taxonomy="true" ma:internalName="lcf76f155ced4ddcb4097134ff3c332f" ma:taxonomyFieldName="MediaServiceImageTags" ma:displayName="Image Tags" ma:readOnly="false" ma:fieldId="{5cf76f15-5ced-4ddc-b409-7134ff3c332f}" ma:taxonomyMulti="true" ma:sspId="75c6dcfc-e893-44e2-9c09-b060e3e0da9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6" nillable="true" ma:displayName="MediaServiceObjectDetectorVersions" ma:hidden="true" ma:indexed="true" ma:internalName="MediaServiceObjectDetectorVersions" ma:readOnly="true">
      <xsd:simpleType>
        <xsd:restriction base="dms:Text"/>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BillingMetadata" ma:index="5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Client Stories"/>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Marketing Collateral"/>
          <xsd:enumeration value="Marketing Resources"/>
          <xsd:enumeration value="One Pager"/>
          <xsd:enumeration value="One Pager Questionnaire"/>
          <xsd:enumeration value="Partnership Resources"/>
          <xsd:enumeration value="Proposals"/>
          <xsd:enumeration value="Resumes"/>
          <xsd:enumeration value="Role Resources"/>
          <xsd:enumeration value="Sales Guide"/>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192e28c-0db7-4fc6-822b-2c8b23888c95">
      <Value>5</Value>
      <Value>11</Value>
      <Value>9</Value>
    </TaxCatchAll>
    <lcf76f155ced4ddcb4097134ff3c332f xmlns="53a1ec65-2886-4eac-a182-6e884946765d">
      <Terms xmlns="http://schemas.microsoft.com/office/infopath/2007/PartnerControls"/>
    </lcf76f155ced4ddcb4097134ff3c332f>
    <Project_x0020_Won xmlns="53a1ec65-2886-4eac-a182-6e884946765d" xsi:nil="true"/>
    <RatingCount xmlns="53a1ec65-2886-4eac-a182-6e884946765d" xsi:nil="true"/>
    <Date_x0020_work_x0020_performed xmlns="4192e28c-0db7-4fc6-822b-2c8b23888c95" xsi:nil="true"/>
    <Notes1 xmlns="53a1ec65-2886-4eac-a182-6e884946765d">&lt;div class="ExternalClass33D9A4C2357C4DBFB0BE495500CD7EFE"&gt;This deck serves as both a visual guide and a tool to help you streamline and simplify the process of creating presentations. Updated 8/4/2023.&lt;/div&gt;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LikedBy xmlns="http://schemas.microsoft.com/sharepoint/v3">
      <UserInfo>
        <DisplayName/>
        <AccountId xsi:nil="true"/>
        <AccountType/>
      </UserInfo>
    </LikedBy>
    <Description0 xmlns="53a1ec65-2886-4eac-a182-6e884946765d">This deck serves as both a visual guide and a tool to help you streamline and simplify the process of creating presentations. Updated 8/4/2023.</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Julie Cornoni</DisplayName>
        <AccountId>2663</AccountId>
        <AccountType/>
      </UserInfo>
    </Contact>
    <RatedBy xmlns="http://schemas.microsoft.com/sharepoint/v3">
      <UserInfo>
        <DisplayName/>
        <AccountId xsi:nil="true"/>
        <AccountType/>
      </UserInfo>
    </RatedBy>
    <SharedWithUsers xmlns="4192e28c-0db7-4fc6-822b-2c8b23888c95">
      <UserInfo>
        <DisplayName>Heath Salva</DisplayName>
        <AccountId>1808</AccountId>
        <AccountType/>
      </UserInfo>
      <UserInfo>
        <DisplayName>Zi Liang</DisplayName>
        <AccountId>2701</AccountId>
        <AccountType/>
      </UserInfo>
      <UserInfo>
        <DisplayName>Anthony Saum</DisplayName>
        <AccountId>3126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A2EE8A-07BD-4C48-A2DA-03E59C985724}">
  <ds:schemaRefs>
    <ds:schemaRef ds:uri="4192e28c-0db7-4fc6-822b-2c8b23888c95"/>
    <ds:schemaRef ds:uri="53a1ec65-2886-4eac-a182-6e8849467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64C81E8-6FC4-4AED-9D4E-8383E39B0EDD}">
  <ds:schemaRefs>
    <ds:schemaRef ds:uri="http://www.w3.org/XML/1998/namespace"/>
    <ds:schemaRef ds:uri="http://schemas.microsoft.com/office/2006/metadata/properties"/>
    <ds:schemaRef ds:uri="http://schemas.microsoft.com/office/2006/documentManagement/types"/>
    <ds:schemaRef ds:uri="http://purl.org/dc/elements/1.1/"/>
    <ds:schemaRef ds:uri="53a1ec65-2886-4eac-a182-6e884946765d"/>
    <ds:schemaRef ds:uri="http://purl.org/dc/terms/"/>
    <ds:schemaRef ds:uri="http://purl.org/dc/dcmitype/"/>
    <ds:schemaRef ds:uri="http://schemas.openxmlformats.org/package/2006/metadata/core-properties"/>
    <ds:schemaRef ds:uri="http://schemas.microsoft.com/office/infopath/2007/PartnerControls"/>
    <ds:schemaRef ds:uri="4192e28c-0db7-4fc6-822b-2c8b23888c95"/>
    <ds:schemaRef ds:uri="http://schemas.microsoft.com/sharepoint/v3"/>
  </ds:schemaRefs>
</ds:datastoreItem>
</file>

<file path=customXml/itemProps3.xml><?xml version="1.0" encoding="utf-8"?>
<ds:datastoreItem xmlns:ds="http://schemas.openxmlformats.org/officeDocument/2006/customXml" ds:itemID="{7173D2C5-1ED7-4E88-A485-269A9EB7EE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424</TotalTime>
  <Words>947</Words>
  <Application>Microsoft Macintosh PowerPoint</Application>
  <PresentationFormat>Widescreen</PresentationFormat>
  <Paragraphs>233</Paragraphs>
  <Slides>34</Slides>
  <Notes>23</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Arial</vt:lpstr>
      <vt:lpstr>Arial Regular</vt:lpstr>
      <vt:lpstr>Calibri</vt:lpstr>
      <vt:lpstr>Fira Code</vt:lpstr>
      <vt:lpstr>Gill Sans</vt:lpstr>
      <vt:lpstr>Open Sans</vt:lpstr>
      <vt:lpstr>Open Sans Semibold</vt:lpstr>
      <vt:lpstr>Raleway ExtraBold</vt:lpstr>
      <vt:lpstr>Roboto Bold</vt:lpstr>
      <vt:lpstr>Roboto Light</vt:lpstr>
      <vt:lpstr>Roboto Regular</vt:lpstr>
      <vt:lpstr>Centric Purple-Gold Template</vt:lpstr>
      <vt:lpstr>Office Theme</vt:lpstr>
      <vt:lpstr>Event-Driven Architecture,  Microservices and the Cloud</vt:lpstr>
      <vt:lpstr>PowerPoint Presentation</vt:lpstr>
      <vt:lpstr>PowerPoint Presentation</vt:lpstr>
      <vt:lpstr>PowerPoint Presentation</vt:lpstr>
      <vt:lpstr>Monolithic</vt:lpstr>
      <vt:lpstr>Why NOT a Monolith?</vt:lpstr>
      <vt:lpstr>Monolithic</vt:lpstr>
      <vt:lpstr>Service Oriented Architectures (SOA)</vt:lpstr>
      <vt:lpstr>SOA</vt:lpstr>
      <vt:lpstr>Service Oriented Architectures (SOA)</vt:lpstr>
      <vt:lpstr>PowerPoint Presentation</vt:lpstr>
      <vt:lpstr>PowerPoint Presentation</vt:lpstr>
      <vt:lpstr>What is Event-Driven Architecture? (EDA)</vt:lpstr>
      <vt:lpstr>Idealized Architecture</vt:lpstr>
      <vt:lpstr>Idealized Architecture</vt:lpstr>
      <vt:lpstr>“Types” of Events</vt:lpstr>
      <vt:lpstr>“Types” of Events</vt:lpstr>
      <vt:lpstr>PowerPoint Presentation</vt:lpstr>
      <vt:lpstr>Idealized Architecture</vt:lpstr>
      <vt:lpstr>API Gateway</vt:lpstr>
      <vt:lpstr>Function as a Service</vt:lpstr>
      <vt:lpstr>Function as a Service</vt:lpstr>
      <vt:lpstr>Function as a Service</vt:lpstr>
      <vt:lpstr>Event Stream</vt:lpstr>
      <vt:lpstr>Loosely Coupled</vt:lpstr>
      <vt:lpstr>Easy to Integrate New Systems</vt:lpstr>
      <vt:lpstr>Scales</vt:lpstr>
      <vt:lpstr>Addresses “Data in Motion”</vt:lpstr>
      <vt:lpstr>Eventual Consistency</vt:lpstr>
      <vt:lpstr>Idealized Architecture</vt:lpstr>
      <vt:lpstr>PowerPoint Presentation</vt:lpstr>
      <vt:lpstr>Before you begin…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Shawn Wallace</dc:creator>
  <cp:lastModifiedBy>Shawn Wallace</cp:lastModifiedBy>
  <cp:revision>8</cp:revision>
  <dcterms:created xsi:type="dcterms:W3CDTF">2025-04-09T14:53:28Z</dcterms:created>
  <dcterms:modified xsi:type="dcterms:W3CDTF">2025-04-10T14:27:00Z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0x0101008194FD8AEE7BAF469B35A7D444017B50</vt:lpwstr>
  </property>
  <property fmtid="{D5CDD505-2E9C-101B-9397-08002B2CF9AE}" pid="3" name="MediaServiceImageTags">
    <vt:lpwstr/>
  </property>
  <property fmtid="{D5CDD505-2E9C-101B-9397-08002B2CF9AE}" pid="4" name="BU-M">
    <vt:lpwstr>9;#N/A|c93c7d33-27da-4554-ada2-4221bcedd5b0</vt:lpwstr>
  </property>
  <property fmtid="{D5CDD505-2E9C-101B-9397-08002B2CF9AE}" pid="5" name="SO-M">
    <vt:lpwstr>5;#N/A|12470895-408e-48c8-8c94-97dea53b8147</vt:lpwstr>
  </property>
  <property fmtid="{D5CDD505-2E9C-101B-9397-08002B2CF9AE}" pid="6" name="Client-M">
    <vt:lpwstr/>
  </property>
  <property fmtid="{D5CDD505-2E9C-101B-9397-08002B2CF9AE}" pid="7" name="IV-M">
    <vt:lpwstr>11;#N/A|6c3b1bc7-8281-4584-84f1-349a5e70d1c1</vt:lpwstr>
  </property>
  <property fmtid="{D5CDD505-2E9C-101B-9397-08002B2CF9AE}" pid="8" name="BU_x002d_M">
    <vt:lpwstr>9;#N/A|c93c7d33-27da-4554-ada2-4221bcedd5b0</vt:lpwstr>
  </property>
  <property fmtid="{D5CDD505-2E9C-101B-9397-08002B2CF9AE}" pid="9" name="IV_x002d_M">
    <vt:lpwstr>11;#N/A|6c3b1bc7-8281-4584-84f1-349a5e70d1c1</vt:lpwstr>
  </property>
  <property fmtid="{D5CDD505-2E9C-101B-9397-08002B2CF9AE}" pid="10" name="Client_x002d_M">
    <vt:lpwstr/>
  </property>
  <property fmtid="{D5CDD505-2E9C-101B-9397-08002B2CF9AE}" pid="11" name="SO_x002d_M">
    <vt:lpwstr>5;#N/A|12470895-408e-48c8-8c94-97dea53b8147</vt:lpwstr>
  </property>
</Properties>
</file>